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274" r:id="rId12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3A92"/>
    <a:srgbClr val="E8E8EE"/>
    <a:srgbClr val="CECEDC"/>
    <a:srgbClr val="FFFFFF"/>
    <a:srgbClr val="271B5B"/>
    <a:srgbClr val="52534D"/>
    <a:srgbClr val="C7E634"/>
    <a:srgbClr val="8AD6F7"/>
    <a:srgbClr val="52534C"/>
    <a:srgbClr val="535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240059-C55B-4804-BF39-7D4F6EB994C1}" v="2" dt="2026-02-06T09:52:52.83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91646" autoAdjust="0"/>
  </p:normalViewPr>
  <p:slideViewPr>
    <p:cSldViewPr>
      <p:cViewPr varScale="1">
        <p:scale>
          <a:sx n="87" d="100"/>
          <a:sy n="87" d="100"/>
        </p:scale>
        <p:origin x="1206" y="276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8353B-7189-0348-512A-72DCC595C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2C1B27-EC5E-A811-B2CA-5F0692518B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D86634-66D9-A444-4AA5-5E35F13A8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B5E38-2587-7710-8AB6-573F351C50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51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274C3-FD01-4985-EBB8-948E542A9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51D092-A6E4-546A-B884-8B05E5F231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76578F-B2FA-DBE9-61BA-C688C46C33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F3B02-D395-074D-1108-B0E15624B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92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9A9462D-E169-1027-895F-BCB8B105325C}"/>
              </a:ext>
            </a:extLst>
          </p:cNvPr>
          <p:cNvSpPr txBox="1">
            <a:spLocks/>
          </p:cNvSpPr>
          <p:nvPr/>
        </p:nvSpPr>
        <p:spPr>
          <a:xfrm>
            <a:off x="3935760" y="1268760"/>
            <a:ext cx="7958544" cy="335957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eaLnBrk="1" hangingPunct="1"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SDCC Display" pitchFamily="2" charset="0"/>
              </a:rPr>
              <a:t>2026 Roadworks Programme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813BB83-5ABC-CF79-BAF2-96567F13A6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35760" y="4941168"/>
            <a:ext cx="7632848" cy="115212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</a:pPr>
            <a:r>
              <a:rPr lang="en-US" sz="2800" dirty="0">
                <a:latin typeface="SDCC Display Light" pitchFamily="2" charset="0"/>
              </a:rPr>
              <a:t>Meeting of South Dublin County Council</a:t>
            </a:r>
          </a:p>
          <a:p>
            <a:pPr>
              <a:lnSpc>
                <a:spcPct val="160000"/>
              </a:lnSpc>
            </a:pPr>
            <a:r>
              <a:rPr lang="en-US" sz="2800" dirty="0">
                <a:latin typeface="SDCC Display Light" pitchFamily="2" charset="0"/>
              </a:rPr>
              <a:t>9 February 2026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B0EDC-0EB5-6DB9-4756-0DCF413E0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4B0B953-BF80-3F9D-4B15-061E9099BBC2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 fontScale="85000" lnSpcReduction="10000"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Rathfarnham Templeogue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C27279D-3326-129C-C29D-440098E71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594708"/>
              </p:ext>
            </p:extLst>
          </p:nvPr>
        </p:nvGraphicFramePr>
        <p:xfrm>
          <a:off x="498396" y="1052736"/>
          <a:ext cx="10994895" cy="5486493"/>
        </p:xfrm>
        <a:graphic>
          <a:graphicData uri="http://schemas.openxmlformats.org/drawingml/2006/table">
            <a:tbl>
              <a:tblPr firstRow="1" bandRow="1">
                <a:solidFill>
                  <a:srgbClr val="FFFFFF"/>
                </a:solidFill>
                <a:tableStyleId>{5C22544A-7EE6-4342-B048-85BDC9FD1C3A}</a:tableStyleId>
              </a:tblPr>
              <a:tblGrid>
                <a:gridCol w="3664965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1413389217"/>
                    </a:ext>
                  </a:extLst>
                </a:gridCol>
              </a:tblGrid>
              <a:tr h="61460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</a:p>
                  </a:txBody>
                  <a:tcPr marL="9524" marR="9524" marT="9524" marB="0" anchor="ctr">
                    <a:solidFill>
                      <a:srgbClr val="363A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48452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400" u="none" strike="noStrike" dirty="0">
                          <a:effectLst/>
                          <a:latin typeface="SDCC Sans" pitchFamily="2" charset="0"/>
                        </a:rPr>
                        <a:t>New </a:t>
                      </a:r>
                      <a:r>
                        <a:rPr lang="en-GB" sz="1400" u="none" strike="noStrike" dirty="0" err="1">
                          <a:effectLst/>
                          <a:latin typeface="SDCC Sans" pitchFamily="2" charset="0"/>
                        </a:rPr>
                        <a:t>Nangor</a:t>
                      </a:r>
                      <a:r>
                        <a:rPr lang="en-GB" sz="1400" u="none" strike="noStrike" dirty="0">
                          <a:effectLst/>
                          <a:latin typeface="SDCC Sans" pitchFamily="2" charset="0"/>
                        </a:rPr>
                        <a:t> Road</a:t>
                      </a:r>
                    </a:p>
                    <a:p>
                      <a:pPr algn="ctr" fontAlgn="b">
                        <a:buNone/>
                      </a:pPr>
                      <a:r>
                        <a:rPr lang="en-GB" sz="1400" u="none" strike="noStrike" dirty="0">
                          <a:effectLst/>
                          <a:latin typeface="SDCC Sans" pitchFamily="2" charset="0"/>
                        </a:rPr>
                        <a:t>(towards </a:t>
                      </a:r>
                      <a:r>
                        <a:rPr lang="en-GB" sz="1400" u="none" strike="noStrike" dirty="0" err="1">
                          <a:effectLst/>
                          <a:latin typeface="SDCC Sans" pitchFamily="2" charset="0"/>
                        </a:rPr>
                        <a:t>Longmile</a:t>
                      </a:r>
                      <a:r>
                        <a:rPr lang="en-GB" sz="1400" u="none" strike="noStrike" dirty="0">
                          <a:effectLst/>
                          <a:latin typeface="SDCC Sans" pitchFamily="2" charset="0"/>
                        </a:rPr>
                        <a:t>)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Oak Road Industrial Estate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Tara Hill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38298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Oak Road Park West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College Crescent&amp; Drive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Glendoher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44942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Ballymount Road Upper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Glendown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Estate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Willbrook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Street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3774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>
                          <a:effectLst/>
                          <a:latin typeface="SDCC Sans" pitchFamily="2" charset="0"/>
                        </a:rPr>
                        <a:t>Ballymount Road Lower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Fortfield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Drive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Templeogue Wood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4111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Templeogue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Marian Crescent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Orwell Park Estate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35085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>
                          <a:effectLst/>
                          <a:latin typeface="SDCC Sans" pitchFamily="2" charset="0"/>
                        </a:rPr>
                        <a:t>Greentrees Road 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Washington Park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Marian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421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St. James’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Rossmore Lawns &amp;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Tara Hill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3646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Marian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Cherry Grove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Glendoher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974066"/>
                  </a:ext>
                </a:extLst>
              </a:tr>
              <a:tr h="421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Willbrook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Hillsbrook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Drive &amp; Avenue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 err="1">
                          <a:effectLst/>
                          <a:latin typeface="SDCC Sans" pitchFamily="2" charset="0"/>
                        </a:rPr>
                        <a:t>Willbrook</a:t>
                      </a: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 Street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67292"/>
                  </a:ext>
                </a:extLst>
              </a:tr>
              <a:tr h="388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Whitechurch Road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Ashfield Estate, Templeogue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Templeogue Wood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84814"/>
                  </a:ext>
                </a:extLst>
              </a:tr>
              <a:tr h="38843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Dodder Park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GB" sz="14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St. Anthony’s, St. Joseph’s, </a:t>
                      </a:r>
                      <a:br>
                        <a:rPr lang="en-GB" sz="14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4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St. Conleth’s, St. Columba’s, </a:t>
                      </a:r>
                      <a:br>
                        <a:rPr lang="en-GB" sz="14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4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St. Pater’s &amp; St. Malachy’s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  <a:latin typeface="SDCC Sans" pitchFamily="2" charset="0"/>
                        </a:rPr>
                        <a:t>CYCLE MAINTENANCE</a:t>
                      </a:r>
                      <a:endParaRPr lang="en-IE" sz="2000" b="1" i="0" u="none" strike="noStrike" dirty="0">
                        <a:solidFill>
                          <a:schemeClr val="bg1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363A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  <a:latin typeface="SDCC Sans" pitchFamily="2" charset="0"/>
                        </a:rPr>
                        <a:t>Kimmage Road West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16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Fairways link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0000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828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934858"/>
            <a:ext cx="5499108" cy="988284"/>
          </a:xfrm>
        </p:spPr>
        <p:txBody>
          <a:bodyPr/>
          <a:lstStyle/>
          <a:p>
            <a:r>
              <a:rPr lang="en-GB" sz="8000" dirty="0">
                <a:latin typeface="SDCC Display" pitchFamily="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87623-F889-AF3A-BE4C-C501BC1B4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E45CC-45D7-0DE4-B003-22FD38552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2" y="938311"/>
            <a:ext cx="3431289" cy="2139269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SDCC Sans" pitchFamily="2" charset="0"/>
                <a:cs typeface="Calibri" panose="020F0502020204030204" pitchFamily="34" charset="0"/>
              </a:rPr>
              <a:t>Overall Budget &amp; Proposed Schemes</a:t>
            </a:r>
            <a:endParaRPr lang="en-IE" dirty="0">
              <a:latin typeface="SDCC Sans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16DCF-F04D-1E63-2C35-C467ED19C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11823" y="908720"/>
            <a:ext cx="7175705" cy="5420527"/>
          </a:xfrm>
        </p:spPr>
        <p:txBody>
          <a:bodyPr>
            <a:noAutofit/>
          </a:bodyPr>
          <a:lstStyle/>
          <a:p>
            <a:r>
              <a:rPr lang="en-US" altLang="en-US" sz="2400" b="1" dirty="0">
                <a:latin typeface="SDCC Sans" pitchFamily="2" charset="0"/>
              </a:rPr>
              <a:t>Total budget: €10.35m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Road resurfacing €3.6m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Footpath repairs/improvements €3.6m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Cycle track maintenance €200k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Social housing estate upgrades €300k 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Patching/potholes- €700k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Accessibility - €550k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Discretionary maintenance works - €1.4m</a:t>
            </a:r>
          </a:p>
          <a:p>
            <a:pPr lvl="1"/>
            <a:endParaRPr lang="en-US" altLang="en-US" sz="2400" dirty="0">
              <a:solidFill>
                <a:schemeClr val="bg1"/>
              </a:solidFill>
              <a:latin typeface="SDCC Sans" pitchFamily="2" charset="0"/>
            </a:endParaRPr>
          </a:p>
          <a:p>
            <a:r>
              <a:rPr lang="en-US" altLang="en-US" sz="2400" b="1" dirty="0">
                <a:latin typeface="SDCC Sans" pitchFamily="2" charset="0"/>
              </a:rPr>
              <a:t>Total number of schemes: 147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Road resurfacing 56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Footpath repairs 81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Cycle track maintenance 4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SDCC Sans" pitchFamily="2" charset="0"/>
              </a:rPr>
              <a:t>Social housing pavement improvements 6</a:t>
            </a:r>
          </a:p>
        </p:txBody>
      </p:sp>
    </p:spTree>
    <p:extLst>
      <p:ext uri="{BB962C8B-B14F-4D97-AF65-F5344CB8AC3E}">
        <p14:creationId xmlns:p14="http://schemas.microsoft.com/office/powerpoint/2010/main" val="315481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E114D-7D5C-64EA-1259-5BDECB861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A0C57-C622-66FF-5BAB-9DC24DBA5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2" y="938311"/>
            <a:ext cx="3719320" cy="2139269"/>
          </a:xfrm>
        </p:spPr>
        <p:txBody>
          <a:bodyPr>
            <a:normAutofit/>
          </a:bodyPr>
          <a:lstStyle/>
          <a:p>
            <a:r>
              <a:rPr lang="en-GB" dirty="0">
                <a:latin typeface="SDCC Sans" pitchFamily="2" charset="0"/>
                <a:cs typeface="Calibri" panose="020F0502020204030204" pitchFamily="34" charset="0"/>
              </a:rPr>
              <a:t>Accessibility Funding</a:t>
            </a:r>
            <a:endParaRPr lang="en-IE" dirty="0">
              <a:latin typeface="SDCC Sans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15E05E-76E6-A880-EA54-8F3A6F722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3290" y="938311"/>
            <a:ext cx="7175705" cy="5420527"/>
          </a:xfrm>
        </p:spPr>
        <p:txBody>
          <a:bodyPr>
            <a:noAutofit/>
          </a:bodyPr>
          <a:lstStyle/>
          <a:p>
            <a:r>
              <a:rPr lang="en-US" altLang="en-US" sz="2400" dirty="0">
                <a:latin typeface="SDCC Sans" pitchFamily="2" charset="0"/>
              </a:rPr>
              <a:t>Dedicated funding of €550k</a:t>
            </a:r>
          </a:p>
          <a:p>
            <a:r>
              <a:rPr lang="en-US" altLang="en-US" sz="2400" dirty="0">
                <a:latin typeface="SDCC Sans" pitchFamily="2" charset="0"/>
              </a:rPr>
              <a:t>Not allocated to any specific locations &amp; not included schemes listed in roadworks </a:t>
            </a:r>
            <a:r>
              <a:rPr lang="en-US" altLang="en-US" sz="2400" dirty="0" err="1">
                <a:latin typeface="SDCC Sans" pitchFamily="2" charset="0"/>
              </a:rPr>
              <a:t>programme</a:t>
            </a:r>
            <a:endParaRPr lang="en-US" altLang="en-US" sz="2400" dirty="0">
              <a:latin typeface="SDCC Sans" pitchFamily="2" charset="0"/>
            </a:endParaRPr>
          </a:p>
          <a:p>
            <a:r>
              <a:rPr lang="en-US" altLang="en-US" sz="2400" dirty="0">
                <a:latin typeface="SDCC Sans" pitchFamily="2" charset="0"/>
              </a:rPr>
              <a:t>Funding targeted at small &amp; medium  interventions (e.g. </a:t>
            </a:r>
            <a:r>
              <a:rPr lang="en-US" altLang="en-US" sz="2400" dirty="0" err="1">
                <a:latin typeface="SDCC Sans" pitchFamily="2" charset="0"/>
              </a:rPr>
              <a:t>kerb</a:t>
            </a:r>
            <a:r>
              <a:rPr lang="en-US" altLang="en-US" sz="2400" dirty="0">
                <a:latin typeface="SDCC Sans" pitchFamily="2" charset="0"/>
              </a:rPr>
              <a:t> </a:t>
            </a:r>
            <a:r>
              <a:rPr lang="en-US" altLang="en-US" sz="2400" dirty="0" err="1">
                <a:latin typeface="SDCC Sans" pitchFamily="2" charset="0"/>
              </a:rPr>
              <a:t>dishings</a:t>
            </a:r>
            <a:r>
              <a:rPr lang="en-US" altLang="en-US" sz="2400" dirty="0">
                <a:latin typeface="SDCC Sans" pitchFamily="2" charset="0"/>
              </a:rPr>
              <a:t>) rather than  larger works (e.g. pedestrian crossings)</a:t>
            </a:r>
          </a:p>
          <a:p>
            <a:r>
              <a:rPr lang="en-US" altLang="en-US" sz="2400" dirty="0">
                <a:latin typeface="SDCC Sans" pitchFamily="2" charset="0"/>
              </a:rPr>
              <a:t>Opportunity for </a:t>
            </a:r>
            <a:r>
              <a:rPr lang="en-US" altLang="en-US" sz="2400" dirty="0" err="1">
                <a:latin typeface="SDCC Sans" pitchFamily="2" charset="0"/>
              </a:rPr>
              <a:t>councillors</a:t>
            </a:r>
            <a:r>
              <a:rPr lang="en-US" altLang="en-US" sz="2400" dirty="0">
                <a:latin typeface="SDCC Sans" pitchFamily="2" charset="0"/>
              </a:rPr>
              <a:t> to propose/recommend locations that would benefit from this funding </a:t>
            </a:r>
          </a:p>
          <a:p>
            <a:r>
              <a:rPr lang="en-US" altLang="en-US" sz="2400" dirty="0">
                <a:latin typeface="SDCC Sans" pitchFamily="2" charset="0"/>
              </a:rPr>
              <a:t>Members of public also requested to propose  locations during Accessibility Week (December)</a:t>
            </a:r>
            <a:endParaRPr lang="en-US" alt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3329322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04436E1-91D8-273E-F0CD-790C0E27B11B}"/>
              </a:ext>
            </a:extLst>
          </p:cNvPr>
          <p:cNvSpPr txBox="1">
            <a:spLocks/>
          </p:cNvSpPr>
          <p:nvPr/>
        </p:nvSpPr>
        <p:spPr>
          <a:xfrm>
            <a:off x="504469" y="205450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Lucan LEA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C810154-87E6-DBA5-0FA7-9E30EC9A7C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909137"/>
              </p:ext>
            </p:extLst>
          </p:nvPr>
        </p:nvGraphicFramePr>
        <p:xfrm>
          <a:off x="504469" y="1196752"/>
          <a:ext cx="10994895" cy="4694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4965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1413389217"/>
                    </a:ext>
                  </a:extLst>
                </a:gridCol>
              </a:tblGrid>
              <a:tr h="91361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CYCLE MAINTENANCE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Adamstown Road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Arthur Griffith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Outer Ring Road</a:t>
                      </a:r>
                    </a:p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(Section 2)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Lucan Bridge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Weston Estate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Griffeen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Avenue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Esker Lawns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Castlegate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R148 Leixlip Road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Canonbrook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Avenue</a:t>
                      </a:r>
                    </a:p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&amp; Court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2000" u="none" strike="noStrike" dirty="0">
                          <a:effectLst/>
                          <a:latin typeface="SDCC Sans" pitchFamily="2" charset="0"/>
                        </a:rPr>
                        <a:t>Lucan Newlands Rd</a:t>
                      </a:r>
                    </a:p>
                    <a:p>
                      <a:pPr algn="ctr" fontAlgn="b">
                        <a:buNone/>
                      </a:pPr>
                      <a:r>
                        <a:rPr lang="en-GB" sz="2000" u="none" strike="noStrike" dirty="0">
                          <a:effectLst/>
                          <a:latin typeface="SDCC Sans" pitchFamily="2" charset="0"/>
                        </a:rPr>
                        <a:t>(towards Esker Cemetery) 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St. Finian’s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63021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>
                          <a:effectLst/>
                          <a:latin typeface="SDCC Sans" pitchFamily="2" charset="0"/>
                        </a:rPr>
                        <a:t>Lucan Heights 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69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1A211-343D-3F7A-D337-F5562B664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9A5D835-4AC7-AB02-DE20-65769CB099C3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Palmerstown Fonthill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7E7D93-36F6-64C5-D1B8-F70A36258F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894809"/>
              </p:ext>
            </p:extLst>
          </p:nvPr>
        </p:nvGraphicFramePr>
        <p:xfrm>
          <a:off x="504469" y="998100"/>
          <a:ext cx="10994895" cy="5427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4965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1413389217"/>
                    </a:ext>
                  </a:extLst>
                </a:gridCol>
              </a:tblGrid>
              <a:tr h="91361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lt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SOCIAL HOUSING ESTATE FOOTPATH</a:t>
                      </a:r>
                    </a:p>
                    <a:p>
                      <a:pPr marL="0" algn="ctr" eaLnBrk="1" fontAlgn="b" hangingPunct="1"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lt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IMPROVEMENTS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Mill Lane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Kennelsfort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Green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Greenfort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The Dingle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 Marks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Manor Road laneway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Moorfield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Fonthill Road (Train Station)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Earlsfort Estate (Phase 2)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Cloverhill Road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Palmerstown Avenue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Foxborough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Woodfarm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Avenue/Oval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Wheatfield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Glenmaroon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0000974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Rowlagh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Crescent &amp; Park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5971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063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7DD51-0278-7615-D1FB-A06DE8D19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DCD12CF-9652-58E9-5EE2-FA742FD20E4C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Clondalkin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F0B61C1-F854-D917-DABE-E0D07D149B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453469"/>
              </p:ext>
            </p:extLst>
          </p:nvPr>
        </p:nvGraphicFramePr>
        <p:xfrm>
          <a:off x="504469" y="998100"/>
          <a:ext cx="10994895" cy="5599252"/>
        </p:xfrm>
        <a:graphic>
          <a:graphicData uri="http://schemas.openxmlformats.org/drawingml/2006/table">
            <a:tbl>
              <a:tblPr firstRow="1" bandRow="1">
                <a:solidFill>
                  <a:srgbClr val="FFFFFF"/>
                </a:solidFill>
                <a:tableStyleId>{5C22544A-7EE6-4342-B048-85BDC9FD1C3A}</a:tableStyleId>
              </a:tblPr>
              <a:tblGrid>
                <a:gridCol w="3664965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1413389217"/>
                    </a:ext>
                  </a:extLst>
                </a:gridCol>
              </a:tblGrid>
              <a:tr h="6307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</a:p>
                  </a:txBody>
                  <a:tcPr marL="9524" marR="9524" marT="9524" marB="0" anchor="ctr">
                    <a:solidFill>
                      <a:srgbClr val="363A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Green Isle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Woodford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Ashwood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538125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Slade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Newcastle Main Street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Kilcronan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Baldonnell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Riversdale</a:t>
                      </a: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Cappaghmore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Estate</a:t>
                      </a: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Orchard Lane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St. John’s Drive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000" b="1" u="none" strike="noStrike" dirty="0">
                          <a:solidFill>
                            <a:schemeClr val="bg1"/>
                          </a:solidFill>
                          <a:effectLst/>
                          <a:latin typeface="SDCC Sans" pitchFamily="2" charset="0"/>
                        </a:rPr>
                        <a:t>CYCLE MAINTENANCE</a:t>
                      </a:r>
                      <a:endParaRPr lang="en-IE" sz="2000" b="1" i="0" u="none" strike="noStrike" dirty="0">
                        <a:solidFill>
                          <a:schemeClr val="bg1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363A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Smiths Hill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Westbourne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Outer Ring Road</a:t>
                      </a:r>
                    </a:p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(Section 1)</a:t>
                      </a:r>
                    </a:p>
                  </a:txBody>
                  <a:tcPr marL="9525" marR="9525" marT="9525" marB="0" anchor="ctr">
                    <a:solidFill>
                      <a:srgbClr val="CECE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Highdown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Hill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Cherrywood Estate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lt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SOCIAL HOUSING  ESTATE FOOTPATH</a:t>
                      </a:r>
                    </a:p>
                    <a:p>
                      <a:pPr marL="0" algn="ctr" eaLnBrk="1" fontAlgn="b" hangingPunct="1"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lt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IMPROVEMENTS</a:t>
                      </a:r>
                    </a:p>
                  </a:txBody>
                  <a:tcPr marL="9525" marR="9525" marT="9525" marB="0" anchor="ctr">
                    <a:solidFill>
                      <a:srgbClr val="363A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67189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Hazelhatch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St. Brigid’s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Fonthill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Beechwood &amp; </a:t>
                      </a: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Coolamber</a:t>
                      </a: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Melrose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Newcastle Main Street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Bushfield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Oldchurch Estate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0000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761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59E41-4334-DEFC-5770-B554DA31A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8122CA-268A-F80D-C95E-23E78B53672E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 fontScale="92500"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 err="1">
                <a:solidFill>
                  <a:schemeClr val="accent1"/>
                </a:solidFill>
                <a:latin typeface="SDCC Sans" pitchFamily="2" charset="0"/>
                <a:cs typeface="+mj-cs"/>
              </a:rPr>
              <a:t>Firhouse</a:t>
            </a: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 </a:t>
            </a:r>
            <a:r>
              <a:rPr lang="en-US" altLang="en-US" sz="3100" dirty="0" err="1">
                <a:solidFill>
                  <a:schemeClr val="accent1"/>
                </a:solidFill>
                <a:latin typeface="SDCC Sans" pitchFamily="2" charset="0"/>
                <a:cs typeface="+mj-cs"/>
              </a:rPr>
              <a:t>Bohernabreena</a:t>
            </a: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B7098B2-228C-02D1-9EB8-2C46C1CAB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40441"/>
              </p:ext>
            </p:extLst>
          </p:nvPr>
        </p:nvGraphicFramePr>
        <p:xfrm>
          <a:off x="504469" y="998100"/>
          <a:ext cx="11189136" cy="5135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4568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5594568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</a:tblGrid>
              <a:tr h="91361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4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4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Allagour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Mount Alton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Ballycullen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Idrone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Park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Ballycullen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Drive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Woodstown Green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Military Road/</a:t>
                      </a:r>
                    </a:p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Killakee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Hunters Hill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Carriglea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Rise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Kilakee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Green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Whitechurch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Kilakee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Park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Killinniny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Monalea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Wood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Monalea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Grove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Old </a:t>
                      </a: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Firhouse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0000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570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A48D9-3792-16F0-763E-B48AF84E5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A635321-F29D-37B4-045E-1404A82199FE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Tallaght South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358FF19-4AA0-47BD-4C2C-F666AF3075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416343"/>
              </p:ext>
            </p:extLst>
          </p:nvPr>
        </p:nvGraphicFramePr>
        <p:xfrm>
          <a:off x="504469" y="998100"/>
          <a:ext cx="10994895" cy="4737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4965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  <a:gridCol w="3664965">
                  <a:extLst>
                    <a:ext uri="{9D8B030D-6E8A-4147-A177-3AD203B41FA5}">
                      <a16:colId xmlns:a16="http://schemas.microsoft.com/office/drawing/2014/main" val="1413389217"/>
                    </a:ext>
                  </a:extLst>
                </a:gridCol>
              </a:tblGrid>
              <a:tr h="113475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  <a:endParaRPr lang="en-IE" sz="20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lt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SOCIAL HOUSING ESTATE FOOTPATH</a:t>
                      </a:r>
                    </a:p>
                    <a:p>
                      <a:pPr marL="0" algn="ctr" eaLnBrk="1" fontAlgn="b" hangingPunct="1">
                        <a:buNone/>
                      </a:pPr>
                      <a:r>
                        <a:rPr lang="en-IE" sz="2000" b="1" u="none" strike="noStrike" dirty="0">
                          <a:solidFill>
                            <a:schemeClr val="lt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IMPROVEMENTS</a:t>
                      </a: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Ballinascorney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Killinarden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Fettercairn Road/Crescent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Mount Seskin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Cushlawn Estate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Glenshane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Lawns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Fortunestown Road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Donomore Avenue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 err="1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Kiltalown</a:t>
                      </a: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 Court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Katherine Tynan Road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Donomore Green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Outer Ring Road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Hazelgrove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Fortunestown Lane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Knockmore Grove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Fortunestown Way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Kilmartin Drive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450387"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Kilmartin Avenue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endParaRPr lang="en-IE" sz="2000" u="none" strike="noStrike" dirty="0">
                        <a:solidFill>
                          <a:schemeClr val="dk1"/>
                        </a:solidFill>
                        <a:effectLst/>
                        <a:latin typeface="SDCC Sans" pitchFamily="2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499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87B07-E777-AF70-92FC-942D6A539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300CFF5-FC1F-AE21-7889-DA36D321D03E}"/>
              </a:ext>
            </a:extLst>
          </p:cNvPr>
          <p:cNvSpPr txBox="1">
            <a:spLocks/>
          </p:cNvSpPr>
          <p:nvPr/>
        </p:nvSpPr>
        <p:spPr>
          <a:xfrm>
            <a:off x="498396" y="332656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eaLnBrk="1" hangingPunct="1">
              <a:defRPr sz="2900" b="1" i="0">
                <a:solidFill>
                  <a:srgbClr val="36399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altLang="en-US" sz="3100" dirty="0">
                <a:solidFill>
                  <a:schemeClr val="accent1"/>
                </a:solidFill>
                <a:latin typeface="SDCC Sans" pitchFamily="2" charset="0"/>
                <a:cs typeface="+mj-cs"/>
              </a:rPr>
              <a:t>Tallaght Central LEA</a:t>
            </a:r>
            <a:br>
              <a:rPr lang="en-US" altLang="en-US" sz="3100" dirty="0">
                <a:solidFill>
                  <a:schemeClr val="accent1"/>
                </a:solidFill>
                <a:latin typeface="+mj-lt"/>
                <a:cs typeface="+mj-cs"/>
              </a:rPr>
            </a:br>
            <a:endParaRPr lang="en-US" altLang="en-US" sz="3100" dirty="0">
              <a:solidFill>
                <a:schemeClr val="accent1"/>
              </a:solidFill>
              <a:latin typeface="+mj-lt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20685E2-4F5D-10A6-B8A9-6DFE38329D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770624"/>
              </p:ext>
            </p:extLst>
          </p:nvPr>
        </p:nvGraphicFramePr>
        <p:xfrm>
          <a:off x="504468" y="868378"/>
          <a:ext cx="11189136" cy="5728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4568">
                  <a:extLst>
                    <a:ext uri="{9D8B030D-6E8A-4147-A177-3AD203B41FA5}">
                      <a16:colId xmlns:a16="http://schemas.microsoft.com/office/drawing/2014/main" val="3398904796"/>
                    </a:ext>
                  </a:extLst>
                </a:gridCol>
                <a:gridCol w="5594568">
                  <a:extLst>
                    <a:ext uri="{9D8B030D-6E8A-4147-A177-3AD203B41FA5}">
                      <a16:colId xmlns:a16="http://schemas.microsoft.com/office/drawing/2014/main" val="913094418"/>
                    </a:ext>
                  </a:extLst>
                </a:gridCol>
              </a:tblGrid>
              <a:tr h="87067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400" b="1" u="none" strike="noStrike" dirty="0">
                          <a:effectLst/>
                          <a:latin typeface="SDCC Sans" pitchFamily="2" charset="0"/>
                        </a:rPr>
                        <a:t>ROAD RESURFACING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400" b="1" u="none" strike="noStrike" dirty="0">
                          <a:effectLst/>
                          <a:latin typeface="SDCC Sans" pitchFamily="2" charset="0"/>
                        </a:rPr>
                        <a:t>FOOTPATH REPAIRS</a:t>
                      </a:r>
                      <a:endParaRPr lang="en-IE" sz="2400" b="1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4" marR="9524" marT="9524" marB="0" anchor="ctr"/>
                </a:tc>
                <a:extLst>
                  <a:ext uri="{0D108BD9-81ED-4DB2-BD59-A6C34878D82A}">
                    <a16:rowId xmlns:a16="http://schemas.microsoft.com/office/drawing/2014/main" val="2674481259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Cookstown Industrial Estate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Alpine Rise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8497949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Cookstown Road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2000" u="none" strike="noStrike" dirty="0">
                          <a:effectLst/>
                          <a:latin typeface="SDCC Sans" pitchFamily="2" charset="0"/>
                        </a:rPr>
                        <a:t>Fernwood Green, Park &amp; Avenue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386023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Pinetree Crescent 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Seskin View Road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7667882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Treepark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Road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Balrothery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Estate 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2672980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>
                          <a:effectLst/>
                          <a:latin typeface="SDCC Sans" pitchFamily="2" charset="0"/>
                        </a:rPr>
                        <a:t>Broomhill Industrial Estate 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Watermeadow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Park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5359446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>
                          <a:effectLst/>
                          <a:latin typeface="SDCC Sans" pitchFamily="2" charset="0"/>
                        </a:rPr>
                        <a:t>Watergate Estate 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Alderwood Grove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968271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>
                          <a:effectLst/>
                          <a:latin typeface="SDCC Sans" pitchFamily="2" charset="0"/>
                        </a:rPr>
                        <a:t>Old Blessington Road 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2000" u="none" strike="noStrike" dirty="0" err="1">
                          <a:effectLst/>
                          <a:latin typeface="SDCC Sans" pitchFamily="2" charset="0"/>
                        </a:rPr>
                        <a:t>Bawnville</a:t>
                      </a:r>
                      <a:r>
                        <a:rPr lang="en-GB" sz="2000" u="none" strike="noStrike" dirty="0">
                          <a:effectLst/>
                          <a:latin typeface="SDCC Sans" pitchFamily="2" charset="0"/>
                        </a:rPr>
                        <a:t> Road, Drive, Close &amp; Park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6632512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Redwood Avenue 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5724646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 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Glenview Park</a:t>
                      </a: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0000974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Tamarisk Lawn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89472284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E" sz="2000" b="0" i="0" u="none" strike="noStrike" dirty="0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eaLnBrk="1" fontAlgn="b" hangingPunct="1">
                        <a:buNone/>
                      </a:pPr>
                      <a:r>
                        <a:rPr lang="en-IE" sz="2000" u="none" strike="noStrike" dirty="0">
                          <a:solidFill>
                            <a:schemeClr val="dk1"/>
                          </a:solidFill>
                          <a:effectLst/>
                          <a:latin typeface="SDCC Sans" pitchFamily="2" charset="0"/>
                          <a:ea typeface="+mn-ea"/>
                          <a:cs typeface="+mn-cs"/>
                        </a:rPr>
                        <a:t>Bancroft Estate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061473"/>
                  </a:ext>
                </a:extLst>
              </a:tr>
              <a:tr h="40485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IE" sz="2000" b="0" i="0" u="none" strike="noStrike">
                        <a:solidFill>
                          <a:srgbClr val="000000"/>
                        </a:solidFill>
                        <a:effectLst/>
                        <a:latin typeface="SDCC Sans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000" u="none" strike="noStrike" dirty="0" err="1">
                          <a:effectLst/>
                          <a:latin typeface="SDCC Sans" pitchFamily="2" charset="0"/>
                        </a:rPr>
                        <a:t>Avonbeg</a:t>
                      </a:r>
                      <a:r>
                        <a:rPr lang="en-IE" sz="2000" u="none" strike="noStrike" dirty="0">
                          <a:effectLst/>
                          <a:latin typeface="SDCC Sans" pitchFamily="2" charset="0"/>
                        </a:rPr>
                        <a:t> Drive &amp; Park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67144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374995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 PowerPoint Template</Template>
  <TotalTime>10296</TotalTime>
  <Words>645</Words>
  <Application>Microsoft Office PowerPoint</Application>
  <PresentationFormat>Widescreen</PresentationFormat>
  <Paragraphs>222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SDCC Display</vt:lpstr>
      <vt:lpstr>SDCC Display Light</vt:lpstr>
      <vt:lpstr>SDCC Sans</vt:lpstr>
      <vt:lpstr>SDCC Master</vt:lpstr>
      <vt:lpstr>PowerPoint Presentation</vt:lpstr>
      <vt:lpstr>Overall Budget &amp; Proposed Schemes</vt:lpstr>
      <vt:lpstr>Accessibility Funding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Walsh</dc:creator>
  <cp:lastModifiedBy>Colm Ward</cp:lastModifiedBy>
  <cp:revision>19</cp:revision>
  <dcterms:created xsi:type="dcterms:W3CDTF">2025-09-22T08:29:52Z</dcterms:created>
  <dcterms:modified xsi:type="dcterms:W3CDTF">2026-02-06T09:53:03Z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