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Lst>
  <p:notesMasterIdLst>
    <p:notesMasterId r:id="rId20"/>
  </p:notesMasterIdLst>
  <p:sldIdLst>
    <p:sldId id="321" r:id="rId5"/>
    <p:sldId id="360" r:id="rId6"/>
    <p:sldId id="362" r:id="rId7"/>
    <p:sldId id="325" r:id="rId8"/>
    <p:sldId id="361" r:id="rId9"/>
    <p:sldId id="327" r:id="rId10"/>
    <p:sldId id="322" r:id="rId11"/>
    <p:sldId id="358" r:id="rId12"/>
    <p:sldId id="359" r:id="rId13"/>
    <p:sldId id="351" r:id="rId14"/>
    <p:sldId id="331" r:id="rId15"/>
    <p:sldId id="339" r:id="rId16"/>
    <p:sldId id="338" r:id="rId17"/>
    <p:sldId id="332" r:id="rId18"/>
    <p:sldId id="297" r:id="rId19"/>
  </p:sldIdLst>
  <p:sldSz cx="9144000" cy="6858000" type="screen4x3"/>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0" autoAdjust="0"/>
    <p:restoredTop sz="86381" autoAdjust="0"/>
  </p:normalViewPr>
  <p:slideViewPr>
    <p:cSldViewPr>
      <p:cViewPr varScale="1">
        <p:scale>
          <a:sx n="109" d="100"/>
          <a:sy n="109" d="100"/>
        </p:scale>
        <p:origin x="166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9525" y="0"/>
            <a:ext cx="2921000" cy="495300"/>
          </a:xfrm>
          <a:prstGeom prst="rect">
            <a:avLst/>
          </a:prstGeom>
        </p:spPr>
        <p:txBody>
          <a:bodyPr vert="horz" lIns="91440" tIns="45720" rIns="91440" bIns="45720" rtlCol="0"/>
          <a:lstStyle>
            <a:lvl1pPr algn="r">
              <a:defRPr sz="1200"/>
            </a:lvl1pPr>
          </a:lstStyle>
          <a:p>
            <a:fld id="{76878FF3-C951-4DE7-92EB-744983F48A05}" type="datetimeFigureOut">
              <a:rPr lang="en-GB" smtClean="0"/>
              <a:t>04/02/2022</a:t>
            </a:fld>
            <a:endParaRPr lang="en-GB" dirty="0"/>
          </a:p>
        </p:txBody>
      </p:sp>
      <p:sp>
        <p:nvSpPr>
          <p:cNvPr id="4" name="Slide Image Placeholder 3"/>
          <p:cNvSpPr>
            <a:spLocks noGrp="1" noRot="1" noChangeAspect="1"/>
          </p:cNvSpPr>
          <p:nvPr>
            <p:ph type="sldImg" idx="2"/>
          </p:nvPr>
        </p:nvSpPr>
        <p:spPr>
          <a:xfrm>
            <a:off x="1149350" y="1233488"/>
            <a:ext cx="4443413"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688" y="4751388"/>
            <a:ext cx="5392737" cy="38877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63"/>
            <a:ext cx="2921000" cy="4953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9525" y="9377363"/>
            <a:ext cx="2921000" cy="495300"/>
          </a:xfrm>
          <a:prstGeom prst="rect">
            <a:avLst/>
          </a:prstGeom>
        </p:spPr>
        <p:txBody>
          <a:bodyPr vert="horz" lIns="91440" tIns="45720" rIns="91440" bIns="45720" rtlCol="0" anchor="b"/>
          <a:lstStyle>
            <a:lvl1pPr algn="r">
              <a:defRPr sz="1200"/>
            </a:lvl1pPr>
          </a:lstStyle>
          <a:p>
            <a:fld id="{54F897B4-FBAB-4DBE-9D3E-B907F3337B9B}" type="slidenum">
              <a:rPr lang="en-GB" smtClean="0"/>
              <a:t>‹#›</a:t>
            </a:fld>
            <a:endParaRPr lang="en-GB" dirty="0"/>
          </a:p>
        </p:txBody>
      </p:sp>
    </p:spTree>
    <p:extLst>
      <p:ext uri="{BB962C8B-B14F-4D97-AF65-F5344CB8AC3E}">
        <p14:creationId xmlns:p14="http://schemas.microsoft.com/office/powerpoint/2010/main" val="3446247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2.hse.ie/conditions/covid19/contact-tracing/close-contact/?gclid=EAIaIQobChMI4sG7q9bA9QIVlRoGAB13gwkbEAAYASAAEgIztvD_BwE&amp;gclsrc=aw.d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10C8FB95-3B63-4851-A349-42BB4DA669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entury Gothic" panose="020B0502020202020204" pitchFamily="34" charset="0"/>
              </a:defRPr>
            </a:lvl1pPr>
            <a:lvl2pPr marL="742950" indent="-285750">
              <a:spcBef>
                <a:spcPct val="30000"/>
              </a:spcBef>
              <a:defRPr sz="1200">
                <a:solidFill>
                  <a:schemeClr val="tx1"/>
                </a:solidFill>
                <a:latin typeface="Century Gothic" panose="020B0502020202020204" pitchFamily="34" charset="0"/>
              </a:defRPr>
            </a:lvl2pPr>
            <a:lvl3pPr marL="1143000" indent="-228600">
              <a:spcBef>
                <a:spcPct val="30000"/>
              </a:spcBef>
              <a:defRPr sz="1200">
                <a:solidFill>
                  <a:schemeClr val="tx1"/>
                </a:solidFill>
                <a:latin typeface="Century Gothic" panose="020B0502020202020204" pitchFamily="34" charset="0"/>
              </a:defRPr>
            </a:lvl3pPr>
            <a:lvl4pPr marL="1600200" indent="-228600">
              <a:spcBef>
                <a:spcPct val="30000"/>
              </a:spcBef>
              <a:defRPr sz="1200">
                <a:solidFill>
                  <a:schemeClr val="tx1"/>
                </a:solidFill>
                <a:latin typeface="Century Gothic" panose="020B0502020202020204" pitchFamily="34" charset="0"/>
              </a:defRPr>
            </a:lvl4pPr>
            <a:lvl5pPr marL="2057400" indent="-228600">
              <a:spcBef>
                <a:spcPct val="30000"/>
              </a:spcBef>
              <a:defRPr sz="1200">
                <a:solidFill>
                  <a:schemeClr val="tx1"/>
                </a:solidFill>
                <a:latin typeface="Century Gothic" panose="020B0502020202020204" pitchFamily="34" charset="0"/>
              </a:defRPr>
            </a:lvl5pPr>
            <a:lvl6pPr marL="2514600" indent="-228600" eaLnBrk="0" fontAlgn="base" hangingPunct="0">
              <a:spcBef>
                <a:spcPct val="30000"/>
              </a:spcBef>
              <a:spcAft>
                <a:spcPct val="0"/>
              </a:spcAft>
              <a:defRPr sz="1200">
                <a:solidFill>
                  <a:schemeClr val="tx1"/>
                </a:solidFill>
                <a:latin typeface="Century Gothic" panose="020B0502020202020204" pitchFamily="34" charset="0"/>
              </a:defRPr>
            </a:lvl6pPr>
            <a:lvl7pPr marL="2971800" indent="-228600" eaLnBrk="0" fontAlgn="base" hangingPunct="0">
              <a:spcBef>
                <a:spcPct val="30000"/>
              </a:spcBef>
              <a:spcAft>
                <a:spcPct val="0"/>
              </a:spcAft>
              <a:defRPr sz="1200">
                <a:solidFill>
                  <a:schemeClr val="tx1"/>
                </a:solidFill>
                <a:latin typeface="Century Gothic" panose="020B0502020202020204" pitchFamily="34" charset="0"/>
              </a:defRPr>
            </a:lvl7pPr>
            <a:lvl8pPr marL="3429000" indent="-228600" eaLnBrk="0" fontAlgn="base" hangingPunct="0">
              <a:spcBef>
                <a:spcPct val="30000"/>
              </a:spcBef>
              <a:spcAft>
                <a:spcPct val="0"/>
              </a:spcAft>
              <a:defRPr sz="1200">
                <a:solidFill>
                  <a:schemeClr val="tx1"/>
                </a:solidFill>
                <a:latin typeface="Century Gothic" panose="020B0502020202020204" pitchFamily="34" charset="0"/>
              </a:defRPr>
            </a:lvl8pPr>
            <a:lvl9pPr marL="3886200" indent="-228600" eaLnBrk="0" fontAlgn="base" hangingPunct="0">
              <a:spcBef>
                <a:spcPct val="30000"/>
              </a:spcBef>
              <a:spcAft>
                <a:spcPct val="0"/>
              </a:spcAft>
              <a:defRPr sz="1200">
                <a:solidFill>
                  <a:schemeClr val="tx1"/>
                </a:solidFill>
                <a:latin typeface="Century Gothic" panose="020B0502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0177607-A133-4293-A46C-7A599CC57925}" type="slidenum">
              <a:rPr kumimoji="0" lang="en-IE" altLang="en-US" sz="1200" b="0" i="0" u="none" strike="noStrike" kern="1200" cap="none" spc="0" normalizeH="0" baseline="0" noProof="0" smtClean="0">
                <a:ln>
                  <a:noFill/>
                </a:ln>
                <a:solidFill>
                  <a:srgbClr val="000000"/>
                </a:solidFill>
                <a:effectLst/>
                <a:uLnTx/>
                <a:uFillTx/>
                <a:latin typeface="Century Gothic" panose="020B0502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IE" alt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p:txBody>
      </p:sp>
      <p:sp>
        <p:nvSpPr>
          <p:cNvPr id="30723" name="Rectangle 2">
            <a:extLst>
              <a:ext uri="{FF2B5EF4-FFF2-40B4-BE49-F238E27FC236}">
                <a16:creationId xmlns:a16="http://schemas.microsoft.com/office/drawing/2014/main" id="{4123F8FE-DD01-40F2-8991-803BEC921BA3}"/>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DA625664-E4C1-44EE-867E-2E0591812F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4F897B4-FBAB-4DBE-9D3E-B907F3337B9B}" type="slidenum">
              <a:rPr lang="en-GB" smtClean="0"/>
              <a:t>4</a:t>
            </a:fld>
            <a:endParaRPr lang="en-GB" dirty="0"/>
          </a:p>
        </p:txBody>
      </p:sp>
    </p:spTree>
    <p:extLst>
      <p:ext uri="{BB962C8B-B14F-4D97-AF65-F5344CB8AC3E}">
        <p14:creationId xmlns:p14="http://schemas.microsoft.com/office/powerpoint/2010/main" val="1901240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en-IE" sz="1800" dirty="0">
                <a:solidFill>
                  <a:srgbClr val="1F4E79"/>
                </a:solidFill>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800" b="1" dirty="0">
                <a:solidFill>
                  <a:srgbClr val="1F4E79"/>
                </a:solidFill>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800" b="1" dirty="0">
                <a:solidFill>
                  <a:srgbClr val="1F4E79"/>
                </a:solidFill>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800" b="1" dirty="0">
                <a:solidFill>
                  <a:srgbClr val="1F4E79"/>
                </a:solidFill>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800" b="1" dirty="0">
                <a:solidFill>
                  <a:srgbClr val="1F4E79"/>
                </a:solidFill>
                <a:effectLst/>
                <a:latin typeface="Calibri" panose="020F0502020204030204" pitchFamily="34" charset="0"/>
                <a:ea typeface="Calibri" panose="020F0502020204030204" pitchFamily="34" charset="0"/>
                <a:cs typeface="Calibri" panose="020F0502020204030204" pitchFamily="34" charset="0"/>
              </a:rPr>
              <a:t>Close contacts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800" dirty="0">
                <a:solidFill>
                  <a:srgbClr val="1F4E79"/>
                </a:solidFill>
                <a:effectLst/>
                <a:latin typeface="Calibri" panose="020F0502020204030204" pitchFamily="34" charset="0"/>
                <a:ea typeface="Calibri" panose="020F0502020204030204" pitchFamily="34" charset="0"/>
                <a:cs typeface="Calibri" panose="020F0502020204030204" pitchFamily="34" charset="0"/>
              </a:rPr>
              <a:t>For the latest up to date public health advice for close contacts including in relation to restriction of movements, testing, mask wearing and other protective measures see: </a:t>
            </a:r>
            <a:r>
              <a:rPr lang="en-IE"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If you are a close contact of COVID-19 - HSE.ie</a:t>
            </a:r>
            <a:r>
              <a:rPr lang="en-IE" sz="1800" dirty="0">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800" dirty="0">
                <a:solidFill>
                  <a:srgbClr val="1F4E79"/>
                </a:solidFill>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54F897B4-FBAB-4DBE-9D3E-B907F3337B9B}" type="slidenum">
              <a:rPr lang="en-GB" smtClean="0"/>
              <a:t>5</a:t>
            </a:fld>
            <a:endParaRPr lang="en-GB" dirty="0"/>
          </a:p>
        </p:txBody>
      </p:sp>
    </p:spTree>
    <p:extLst>
      <p:ext uri="{BB962C8B-B14F-4D97-AF65-F5344CB8AC3E}">
        <p14:creationId xmlns:p14="http://schemas.microsoft.com/office/powerpoint/2010/main" val="3280564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4F897B4-FBAB-4DBE-9D3E-B907F3337B9B}" type="slidenum">
              <a:rPr lang="en-GB" smtClean="0"/>
              <a:t>7</a:t>
            </a:fld>
            <a:endParaRPr lang="en-GB" dirty="0"/>
          </a:p>
        </p:txBody>
      </p:sp>
    </p:spTree>
    <p:extLst>
      <p:ext uri="{BB962C8B-B14F-4D97-AF65-F5344CB8AC3E}">
        <p14:creationId xmlns:p14="http://schemas.microsoft.com/office/powerpoint/2010/main" val="3395300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4F897B4-FBAB-4DBE-9D3E-B907F3337B9B}" type="slidenum">
              <a:rPr lang="en-GB" smtClean="0"/>
              <a:t>8</a:t>
            </a:fld>
            <a:endParaRPr lang="en-GB" dirty="0"/>
          </a:p>
        </p:txBody>
      </p:sp>
    </p:spTree>
    <p:extLst>
      <p:ext uri="{BB962C8B-B14F-4D97-AF65-F5344CB8AC3E}">
        <p14:creationId xmlns:p14="http://schemas.microsoft.com/office/powerpoint/2010/main" val="3265455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4F897B4-FBAB-4DBE-9D3E-B907F3337B9B}" type="slidenum">
              <a:rPr lang="en-GB" smtClean="0"/>
              <a:t>10</a:t>
            </a:fld>
            <a:endParaRPr lang="en-GB" dirty="0"/>
          </a:p>
        </p:txBody>
      </p:sp>
    </p:spTree>
    <p:extLst>
      <p:ext uri="{BB962C8B-B14F-4D97-AF65-F5344CB8AC3E}">
        <p14:creationId xmlns:p14="http://schemas.microsoft.com/office/powerpoint/2010/main" val="3620263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4F897B4-FBAB-4DBE-9D3E-B907F3337B9B}" type="slidenum">
              <a:rPr lang="en-GB" smtClean="0"/>
              <a:t>11</a:t>
            </a:fld>
            <a:endParaRPr lang="en-GB" dirty="0"/>
          </a:p>
        </p:txBody>
      </p:sp>
    </p:spTree>
    <p:extLst>
      <p:ext uri="{BB962C8B-B14F-4D97-AF65-F5344CB8AC3E}">
        <p14:creationId xmlns:p14="http://schemas.microsoft.com/office/powerpoint/2010/main" val="623971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4F897B4-FBAB-4DBE-9D3E-B907F3337B9B}" type="slidenum">
              <a:rPr lang="en-GB" smtClean="0"/>
              <a:t>12</a:t>
            </a:fld>
            <a:endParaRPr lang="en-GB" dirty="0"/>
          </a:p>
        </p:txBody>
      </p:sp>
    </p:spTree>
    <p:extLst>
      <p:ext uri="{BB962C8B-B14F-4D97-AF65-F5344CB8AC3E}">
        <p14:creationId xmlns:p14="http://schemas.microsoft.com/office/powerpoint/2010/main" val="2822100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9511150F-66EE-4F35-ACD2-750DC6F49B23}" type="datetimeFigureOut">
              <a:rPr lang="en-IE" smtClean="0"/>
              <a:pPr/>
              <a:t>04/02/2022</a:t>
            </a:fld>
            <a:endParaRPr lang="en-IE"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IE"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0C0F8530-AF79-4D2E-A7FC-E2A0EB115DE4}" type="slidenum">
              <a:rPr lang="en-IE" smtClean="0"/>
              <a:pPr/>
              <a:t>‹#›</a:t>
            </a:fld>
            <a:endParaRPr lang="en-IE"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9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1150F-66EE-4F35-ACD2-750DC6F49B23}" type="datetimeFigureOut">
              <a:rPr lang="en-IE" smtClean="0"/>
              <a:pPr/>
              <a:t>04/02/2022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424050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1150F-66EE-4F35-ACD2-750DC6F49B23}" type="datetimeFigureOut">
              <a:rPr lang="en-IE" smtClean="0"/>
              <a:pPr/>
              <a:t>04/02/2022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132983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1150F-66EE-4F35-ACD2-750DC6F49B23}" type="datetimeFigureOut">
              <a:rPr lang="en-IE" smtClean="0"/>
              <a:pPr/>
              <a:t>04/02/2022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85717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9511150F-66EE-4F35-ACD2-750DC6F49B23}" type="datetimeFigureOut">
              <a:rPr lang="en-IE" smtClean="0"/>
              <a:pPr/>
              <a:t>04/02/2022</a:t>
            </a:fld>
            <a:endParaRPr lang="en-IE"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IE"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0C0F8530-AF79-4D2E-A7FC-E2A0EB115DE4}" type="slidenum">
              <a:rPr lang="en-IE" smtClean="0"/>
              <a:pPr/>
              <a:t>‹#›</a:t>
            </a:fld>
            <a:endParaRPr lang="en-IE"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223199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11150F-66EE-4F35-ACD2-750DC6F49B23}" type="datetimeFigureOut">
              <a:rPr lang="en-IE" smtClean="0"/>
              <a:pPr/>
              <a:t>04/02/2022</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4276182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1150F-66EE-4F35-ACD2-750DC6F49B23}" type="datetimeFigureOut">
              <a:rPr lang="en-IE" smtClean="0"/>
              <a:pPr/>
              <a:t>04/02/2022</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165127761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11150F-66EE-4F35-ACD2-750DC6F49B23}" type="datetimeFigureOut">
              <a:rPr lang="en-IE" smtClean="0"/>
              <a:pPr/>
              <a:t>04/02/2022</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1053676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1150F-66EE-4F35-ACD2-750DC6F49B23}" type="datetimeFigureOut">
              <a:rPr lang="en-IE" smtClean="0"/>
              <a:pPr/>
              <a:t>04/02/2022</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98830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9511150F-66EE-4F35-ACD2-750DC6F49B23}" type="datetimeFigureOut">
              <a:rPr lang="en-IE" smtClean="0"/>
              <a:pPr/>
              <a:t>04/02/2022</a:t>
            </a:fld>
            <a:endParaRPr lang="en-IE" dirty="0"/>
          </a:p>
        </p:txBody>
      </p:sp>
      <p:sp>
        <p:nvSpPr>
          <p:cNvPr id="6" name="Footer Placeholder 5"/>
          <p:cNvSpPr>
            <a:spLocks noGrp="1"/>
          </p:cNvSpPr>
          <p:nvPr>
            <p:ph type="ftr" sz="quarter" idx="11"/>
          </p:nvPr>
        </p:nvSpPr>
        <p:spPr>
          <a:xfrm>
            <a:off x="1577716" y="6375679"/>
            <a:ext cx="2611634" cy="345796"/>
          </a:xfrm>
        </p:spPr>
        <p:txBody>
          <a:bodyPr/>
          <a:lstStyle/>
          <a:p>
            <a:endParaRPr lang="en-IE" dirty="0"/>
          </a:p>
        </p:txBody>
      </p:sp>
      <p:sp>
        <p:nvSpPr>
          <p:cNvPr id="7" name="Slide Number Placeholder 6"/>
          <p:cNvSpPr>
            <a:spLocks noGrp="1"/>
          </p:cNvSpPr>
          <p:nvPr>
            <p:ph type="sldNum" sz="quarter" idx="12"/>
          </p:nvPr>
        </p:nvSpPr>
        <p:spPr>
          <a:xfrm>
            <a:off x="4268261" y="6375679"/>
            <a:ext cx="924342" cy="345796"/>
          </a:xfrm>
        </p:spPr>
        <p:txBody>
          <a:bodyPr/>
          <a:lstStyle/>
          <a:p>
            <a:fld id="{0C0F8530-AF79-4D2E-A7FC-E2A0EB115DE4}" type="slidenum">
              <a:rPr lang="en-IE" smtClean="0"/>
              <a:pPr/>
              <a:t>‹#›</a:t>
            </a:fld>
            <a:endParaRPr lang="en-IE"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330107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9511150F-66EE-4F35-ACD2-750DC6F49B23}" type="datetimeFigureOut">
              <a:rPr lang="en-IE" smtClean="0"/>
              <a:pPr/>
              <a:t>04/02/2022</a:t>
            </a:fld>
            <a:endParaRPr lang="en-IE" dirty="0"/>
          </a:p>
        </p:txBody>
      </p:sp>
      <p:sp>
        <p:nvSpPr>
          <p:cNvPr id="6" name="Footer Placeholder 5"/>
          <p:cNvSpPr>
            <a:spLocks noGrp="1"/>
          </p:cNvSpPr>
          <p:nvPr>
            <p:ph type="ftr" sz="quarter" idx="11"/>
          </p:nvPr>
        </p:nvSpPr>
        <p:spPr>
          <a:xfrm>
            <a:off x="1577716" y="6375679"/>
            <a:ext cx="2611634" cy="345796"/>
          </a:xfrm>
        </p:spPr>
        <p:txBody>
          <a:bodyPr/>
          <a:lstStyle/>
          <a:p>
            <a:endParaRPr lang="en-IE" dirty="0"/>
          </a:p>
        </p:txBody>
      </p:sp>
      <p:sp>
        <p:nvSpPr>
          <p:cNvPr id="7" name="Slide Number Placeholder 6"/>
          <p:cNvSpPr>
            <a:spLocks noGrp="1"/>
          </p:cNvSpPr>
          <p:nvPr>
            <p:ph type="sldNum" sz="quarter" idx="12"/>
          </p:nvPr>
        </p:nvSpPr>
        <p:spPr>
          <a:xfrm>
            <a:off x="4256153" y="6375679"/>
            <a:ext cx="947460" cy="345796"/>
          </a:xfrm>
        </p:spPr>
        <p:txBody>
          <a:bodyPr/>
          <a:lstStyle/>
          <a:p>
            <a:fld id="{0C0F8530-AF79-4D2E-A7FC-E2A0EB115DE4}" type="slidenum">
              <a:rPr lang="en-IE" smtClean="0"/>
              <a:pPr/>
              <a:t>‹#›</a:t>
            </a:fld>
            <a:endParaRPr lang="en-IE"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461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9511150F-66EE-4F35-ACD2-750DC6F49B23}" type="datetimeFigureOut">
              <a:rPr lang="en-IE" smtClean="0"/>
              <a:pPr/>
              <a:t>04/02/2022</a:t>
            </a:fld>
            <a:endParaRPr lang="en-IE"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IE"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0C0F8530-AF79-4D2E-A7FC-E2A0EB115DE4}" type="slidenum">
              <a:rPr lang="en-IE" smtClean="0"/>
              <a:pPr/>
              <a:t>‹#›</a:t>
            </a:fld>
            <a:endParaRPr lang="en-IE"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1017717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v.ie/en/publication/aac74c-guidance-on-safe-use-of-face-covering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11.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0.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hyperlink" Target="https://eur01.safelinks.protection.outlook.com/?url=https%3A%2F%2Fwww.gov.ie%2Fen%2Fcampaigns%2Ftogether%2F%3Freferrer%3D%2Ftogether%2F&amp;data=02%7C01%7Cjlally%40lgma.ie%7C4eaf852fbf954f5869f708d7f34681c2%7Cef22ca07ab074cf98562d5c5bb0416f4%7C0%7C0%7C637245356476206487&amp;sdata=eiiBkF8N1WRf6%2BQ1dWF5XLU3Z%2BKiZsd6rtoHFVGeFX8%3D&amp;reserved=0" TargetMode="External"/><Relationship Id="rId2" Type="http://schemas.openxmlformats.org/officeDocument/2006/relationships/hyperlink" Target="https://www2.hse.ie/wellbeing/mental-health/minding-your-mental-health-during-the-coronavirus-outbreak.html" TargetMode="External"/><Relationship Id="rId1" Type="http://schemas.openxmlformats.org/officeDocument/2006/relationships/slideLayout" Target="../slideLayouts/slideLayout2.xml"/><Relationship Id="rId4" Type="http://schemas.openxmlformats.org/officeDocument/2006/relationships/hyperlink" Target="https://www.hse.ie/eng/services/list/4/mental-health-services/connecting-for-life/news/supports-and-services-during-covid-19.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2.hse.ie/conditions/covid19/" TargetMode="External"/><Relationship Id="rId2" Type="http://schemas.openxmlformats.org/officeDocument/2006/relationships/hyperlink" Target="https://www2.hse.ie/conditions/covid19/symptoms/overview/"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s://youtu.be/T8s5z9ZrUdo" TargetMode="External"/><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2.hse.ie/conditions/covid19/symptoms/overview/?gclid=EAIaIQobChMI4pCjs-vC9AIVDe3tCh1XGgptEAAYASAAEgL-oPD_BwE&amp;gclsrc=aw.d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s://www2.hse.ie/conditions/covid19/testing/get-teste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2.hse.ie/conditions/covid19/contact-tracing/close-contact/?gclid=EAIaIQobChMI4sG7q9bA9QIVlRoGAB13gwkbEAAYASAAEgIztvD_BwE&amp;gclsrc=aw.ds" TargetMode="External"/><Relationship Id="rId2" Type="http://schemas.openxmlformats.org/officeDocument/2006/relationships/hyperlink" Target="https://www2.hse.ie/conditions/covid19/contact-tracing/close-contact/"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https://youtu.be/IsgLivAD2F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se.ie/eng/services/news/newsfeatures/covid19-updates/covid-19-vaccine-materials/" TargetMode="External"/><Relationship Id="rId2" Type="http://schemas.openxmlformats.org/officeDocument/2006/relationships/hyperlink" Target="https://www2.hse.ie/covid-19-vaccine/" TargetMode="External"/><Relationship Id="rId1" Type="http://schemas.openxmlformats.org/officeDocument/2006/relationships/slideLayout" Target="../slideLayouts/slideLayout2.xml"/><Relationship Id="rId4" Type="http://schemas.openxmlformats.org/officeDocument/2006/relationships/hyperlink" Target="https://www2.hse.ie/screening-and-vaccinations/covid-19-vaccine/getting-covid-19-vaccin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8AB6CA7-60DC-4BDE-8321-AA51AFD491AF}"/>
              </a:ext>
            </a:extLst>
          </p:cNvPr>
          <p:cNvSpPr>
            <a:spLocks noGrp="1" noChangeArrowheads="1"/>
          </p:cNvSpPr>
          <p:nvPr>
            <p:ph type="ctrTitle"/>
          </p:nvPr>
        </p:nvSpPr>
        <p:spPr/>
        <p:txBody>
          <a:bodyPr/>
          <a:lstStyle/>
          <a:p>
            <a:pPr eaLnBrk="1" hangingPunct="1"/>
            <a:br>
              <a:rPr lang="en-IE" altLang="en-US" sz="3200" dirty="0">
                <a:solidFill>
                  <a:srgbClr val="CD9B00"/>
                </a:solidFill>
                <a:latin typeface="Arial" panose="020B0604020202020204" pitchFamily="34" charset="0"/>
                <a:cs typeface="Arial" panose="020B0604020202020204" pitchFamily="34" charset="0"/>
              </a:rPr>
            </a:br>
            <a:br>
              <a:rPr lang="en-IE" altLang="en-US" sz="3200" dirty="0">
                <a:solidFill>
                  <a:srgbClr val="CD9B00"/>
                </a:solidFill>
                <a:latin typeface="Arial" panose="020B0604020202020204" pitchFamily="34" charset="0"/>
                <a:cs typeface="Arial" panose="020B0604020202020204" pitchFamily="34" charset="0"/>
              </a:rPr>
            </a:br>
            <a:endParaRPr lang="en-IE" altLang="en-US" sz="1800" dirty="0">
              <a:solidFill>
                <a:srgbClr val="FFFFFF"/>
              </a:solidFill>
              <a:latin typeface="Arial" panose="020B0604020202020204" pitchFamily="34" charset="0"/>
              <a:cs typeface="Arial" panose="020B0604020202020204" pitchFamily="34" charset="0"/>
            </a:endParaRPr>
          </a:p>
        </p:txBody>
      </p:sp>
      <p:sp>
        <p:nvSpPr>
          <p:cNvPr id="2" name="Subtitle 1">
            <a:extLst>
              <a:ext uri="{FF2B5EF4-FFF2-40B4-BE49-F238E27FC236}">
                <a16:creationId xmlns:a16="http://schemas.microsoft.com/office/drawing/2014/main" id="{129ABBF8-CB61-4F70-8A41-2AE2BAFBABEE}"/>
              </a:ext>
            </a:extLst>
          </p:cNvPr>
          <p:cNvSpPr>
            <a:spLocks noGrp="1"/>
          </p:cNvSpPr>
          <p:nvPr>
            <p:ph type="subTitle" idx="1"/>
          </p:nvPr>
        </p:nvSpPr>
        <p:spPr>
          <a:xfrm>
            <a:off x="1661284" y="6273994"/>
            <a:ext cx="6034030" cy="447482"/>
          </a:xfrm>
        </p:spPr>
        <p:txBody>
          <a:bodyPr>
            <a:normAutofit/>
          </a:bodyPr>
          <a:lstStyle/>
          <a:p>
            <a:r>
              <a:rPr lang="en-IE" sz="1800" i="1" dirty="0"/>
              <a:t>Revised February 2022</a:t>
            </a:r>
            <a:endParaRPr lang="en-GB" sz="1800" i="1" dirty="0"/>
          </a:p>
        </p:txBody>
      </p:sp>
      <p:sp>
        <p:nvSpPr>
          <p:cNvPr id="29699" name="TextBox 8">
            <a:extLst>
              <a:ext uri="{FF2B5EF4-FFF2-40B4-BE49-F238E27FC236}">
                <a16:creationId xmlns:a16="http://schemas.microsoft.com/office/drawing/2014/main" id="{49917F7B-B004-4953-B2D6-421B84C2A780}"/>
              </a:ext>
            </a:extLst>
          </p:cNvPr>
          <p:cNvSpPr txBox="1">
            <a:spLocks noChangeArrowheads="1"/>
          </p:cNvSpPr>
          <p:nvPr/>
        </p:nvSpPr>
        <p:spPr bwMode="auto">
          <a:xfrm>
            <a:off x="2627784" y="1879006"/>
            <a:ext cx="430878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entury Gothic" panose="020B0502020202020204" pitchFamily="34" charset="0"/>
              </a:defRPr>
            </a:lvl1pPr>
            <a:lvl2pPr marL="742950" indent="-285750">
              <a:spcBef>
                <a:spcPct val="20000"/>
              </a:spcBef>
              <a:buChar char="–"/>
              <a:defRPr sz="2800">
                <a:solidFill>
                  <a:schemeClr val="tx1"/>
                </a:solidFill>
                <a:latin typeface="Century Gothic" panose="020B0502020202020204" pitchFamily="34" charset="0"/>
              </a:defRPr>
            </a:lvl2pPr>
            <a:lvl3pPr marL="1143000" indent="-228600">
              <a:spcBef>
                <a:spcPct val="20000"/>
              </a:spcBef>
              <a:buChar char="•"/>
              <a:defRPr sz="2400">
                <a:solidFill>
                  <a:schemeClr val="tx1"/>
                </a:solidFill>
                <a:latin typeface="Century Gothic" panose="020B0502020202020204" pitchFamily="34" charset="0"/>
              </a:defRPr>
            </a:lvl3pPr>
            <a:lvl4pPr marL="1600200" indent="-228600">
              <a:spcBef>
                <a:spcPct val="20000"/>
              </a:spcBef>
              <a:buChar char="–"/>
              <a:defRPr sz="2000">
                <a:solidFill>
                  <a:schemeClr val="tx1"/>
                </a:solidFill>
                <a:latin typeface="Century Gothic" panose="020B0502020202020204" pitchFamily="34" charset="0"/>
              </a:defRPr>
            </a:lvl4pPr>
            <a:lvl5pPr marL="2057400" indent="-228600">
              <a:spcBef>
                <a:spcPct val="20000"/>
              </a:spcBef>
              <a:buChar char="»"/>
              <a:defRPr sz="2000">
                <a:solidFill>
                  <a:schemeClr val="tx1"/>
                </a:solidFill>
                <a:latin typeface="Century Gothic" panose="020B0502020202020204" pitchFamily="34" charset="0"/>
              </a:defRPr>
            </a:lvl5pPr>
            <a:lvl6pPr marL="2514600" indent="-228600" eaLnBrk="0" fontAlgn="base" hangingPunct="0">
              <a:spcBef>
                <a:spcPct val="20000"/>
              </a:spcBef>
              <a:spcAft>
                <a:spcPct val="0"/>
              </a:spcAft>
              <a:buChar char="»"/>
              <a:defRPr sz="2000">
                <a:solidFill>
                  <a:schemeClr val="tx1"/>
                </a:solidFill>
                <a:latin typeface="Century Gothic" panose="020B0502020202020204" pitchFamily="34" charset="0"/>
              </a:defRPr>
            </a:lvl6pPr>
            <a:lvl7pPr marL="2971800" indent="-228600" eaLnBrk="0" fontAlgn="base" hangingPunct="0">
              <a:spcBef>
                <a:spcPct val="20000"/>
              </a:spcBef>
              <a:spcAft>
                <a:spcPct val="0"/>
              </a:spcAft>
              <a:buChar char="»"/>
              <a:defRPr sz="2000">
                <a:solidFill>
                  <a:schemeClr val="tx1"/>
                </a:solidFill>
                <a:latin typeface="Century Gothic" panose="020B0502020202020204" pitchFamily="34" charset="0"/>
              </a:defRPr>
            </a:lvl7pPr>
            <a:lvl8pPr marL="3429000" indent="-228600" eaLnBrk="0" fontAlgn="base" hangingPunct="0">
              <a:spcBef>
                <a:spcPct val="20000"/>
              </a:spcBef>
              <a:spcAft>
                <a:spcPct val="0"/>
              </a:spcAft>
              <a:buChar char="»"/>
              <a:defRPr sz="2000">
                <a:solidFill>
                  <a:schemeClr val="tx1"/>
                </a:solidFill>
                <a:latin typeface="Century Gothic" panose="020B0502020202020204" pitchFamily="34" charset="0"/>
              </a:defRPr>
            </a:lvl8pPr>
            <a:lvl9pPr marL="3886200" indent="-228600" eaLnBrk="0" fontAlgn="base" hangingPunct="0">
              <a:spcBef>
                <a:spcPct val="20000"/>
              </a:spcBef>
              <a:spcAft>
                <a:spcPct val="0"/>
              </a:spcAft>
              <a:buChar char="»"/>
              <a:defRPr sz="2000">
                <a:solidFill>
                  <a:schemeClr val="tx1"/>
                </a:solidFill>
                <a:latin typeface="Century Gothic" panose="020B0502020202020204" pitchFamily="34" charset="0"/>
              </a:defRPr>
            </a:lvl9pPr>
          </a:lstStyle>
          <a:p>
            <a:pPr algn="ctr">
              <a:spcBef>
                <a:spcPts val="0"/>
              </a:spcBef>
              <a:buNone/>
            </a:pPr>
            <a:r>
              <a:rPr lang="en-IE" sz="2800" b="1" dirty="0">
                <a:effectLst/>
                <a:latin typeface="Calibri" panose="020F0502020204030204" pitchFamily="34" charset="0"/>
                <a:ea typeface="Calibri" panose="020F0502020204030204" pitchFamily="34" charset="0"/>
                <a:cs typeface="Times New Roman" panose="02020603050405020304" pitchFamily="18" charset="0"/>
              </a:rPr>
              <a:t>South Dublin County Council COVID-19 Work Safely</a:t>
            </a:r>
          </a:p>
          <a:p>
            <a:pPr algn="ctr">
              <a:spcBef>
                <a:spcPts val="0"/>
              </a:spcBef>
              <a:buNone/>
            </a:pP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p>
            <a:pPr algn="ctr">
              <a:spcBef>
                <a:spcPts val="0"/>
              </a:spcBef>
              <a:buNone/>
            </a:pPr>
            <a:r>
              <a:rPr lang="en-IE" sz="2800" b="1" dirty="0">
                <a:effectLst/>
                <a:latin typeface="Calibri" panose="020F0502020204030204" pitchFamily="34" charset="0"/>
                <a:ea typeface="Times New Roman" panose="02020603050405020304" pitchFamily="18" charset="0"/>
                <a:cs typeface="Times New Roman" panose="02020603050405020304" pitchFamily="18" charset="0"/>
              </a:rPr>
              <a:t>Employee</a:t>
            </a:r>
          </a:p>
          <a:p>
            <a:pPr algn="ctr">
              <a:spcBef>
                <a:spcPts val="0"/>
              </a:spcBef>
              <a:buNone/>
            </a:pPr>
            <a:r>
              <a:rPr lang="en-IE" sz="2800" b="1" dirty="0">
                <a:effectLst/>
                <a:latin typeface="Calibri" panose="020F0502020204030204" pitchFamily="34" charset="0"/>
                <a:ea typeface="Times New Roman" panose="02020603050405020304" pitchFamily="18" charset="0"/>
                <a:cs typeface="Times New Roman" panose="02020603050405020304" pitchFamily="18" charset="0"/>
              </a:rPr>
              <a:t>Advice and Guidance</a:t>
            </a:r>
            <a:r>
              <a:rPr lang="en-IE"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p>
        </p:txBody>
      </p:sp>
      <p:pic>
        <p:nvPicPr>
          <p:cNvPr id="3" name="Picture 2">
            <a:extLst>
              <a:ext uri="{FF2B5EF4-FFF2-40B4-BE49-F238E27FC236}">
                <a16:creationId xmlns:a16="http://schemas.microsoft.com/office/drawing/2014/main" id="{64CC1B43-A1D5-4679-8887-9CFCA81486BE}"/>
              </a:ext>
            </a:extLst>
          </p:cNvPr>
          <p:cNvPicPr>
            <a:picLocks noChangeAspect="1"/>
          </p:cNvPicPr>
          <p:nvPr/>
        </p:nvPicPr>
        <p:blipFill>
          <a:blip r:embed="rId3"/>
          <a:stretch>
            <a:fillRect/>
          </a:stretch>
        </p:blipFill>
        <p:spPr>
          <a:xfrm>
            <a:off x="5948196" y="88321"/>
            <a:ext cx="3132573" cy="90872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712E8F-F5A3-4C08-8D01-452B5E2FCFEC}"/>
              </a:ext>
            </a:extLst>
          </p:cNvPr>
          <p:cNvSpPr txBox="1"/>
          <p:nvPr/>
        </p:nvSpPr>
        <p:spPr>
          <a:xfrm>
            <a:off x="2123728" y="1679544"/>
            <a:ext cx="5760640" cy="1754326"/>
          </a:xfrm>
          <a:prstGeom prst="rect">
            <a:avLst/>
          </a:prstGeom>
          <a:noFill/>
        </p:spPr>
        <p:txBody>
          <a:bodyPr wrap="square" rtlCol="0">
            <a:spAutoFit/>
          </a:bodyPr>
          <a:lstStyle/>
          <a:p>
            <a:pPr marL="285750" indent="-285750">
              <a:buFont typeface="Arial" panose="020B0604020202020204" pitchFamily="34" charset="0"/>
              <a:buChar char="•"/>
            </a:pPr>
            <a:endParaRPr lang="en-IE" dirty="0"/>
          </a:p>
          <a:p>
            <a:endParaRPr lang="en-IE" dirty="0"/>
          </a:p>
          <a:p>
            <a:endParaRPr lang="en-IE" dirty="0"/>
          </a:p>
          <a:p>
            <a:endParaRPr lang="en-IE" dirty="0"/>
          </a:p>
          <a:p>
            <a:endParaRPr lang="en-IE" dirty="0"/>
          </a:p>
          <a:p>
            <a:endParaRPr lang="en-IE" dirty="0"/>
          </a:p>
        </p:txBody>
      </p:sp>
      <p:sp>
        <p:nvSpPr>
          <p:cNvPr id="4" name="TextBox 3">
            <a:extLst>
              <a:ext uri="{FF2B5EF4-FFF2-40B4-BE49-F238E27FC236}">
                <a16:creationId xmlns:a16="http://schemas.microsoft.com/office/drawing/2014/main" id="{89E49ABF-9BA2-44B2-B6E3-AC9745BE60F6}"/>
              </a:ext>
            </a:extLst>
          </p:cNvPr>
          <p:cNvSpPr txBox="1"/>
          <p:nvPr/>
        </p:nvSpPr>
        <p:spPr>
          <a:xfrm>
            <a:off x="899592" y="548680"/>
            <a:ext cx="7128792" cy="757130"/>
          </a:xfrm>
          <a:prstGeom prst="rect">
            <a:avLst/>
          </a:prstGeom>
          <a:noFill/>
        </p:spPr>
        <p:txBody>
          <a:bodyPr wrap="square">
            <a:spAutoFit/>
          </a:bodyPr>
          <a:lstStyle/>
          <a:p>
            <a:pPr defTabSz="685800">
              <a:lnSpc>
                <a:spcPct val="90000"/>
              </a:lnSpc>
              <a:spcBef>
                <a:spcPct val="0"/>
              </a:spcBef>
            </a:pPr>
            <a:r>
              <a:rPr lang="en-IE" sz="2400" b="1" cap="all" spc="150" dirty="0">
                <a:solidFill>
                  <a:schemeClr val="tx2"/>
                </a:solidFill>
                <a:latin typeface="Calibri" panose="020F0502020204030204" pitchFamily="34" charset="0"/>
                <a:cs typeface="Calibri" panose="020F0502020204030204" pitchFamily="34" charset="0"/>
              </a:rPr>
              <a:t>protection against getting COVID-19</a:t>
            </a:r>
          </a:p>
          <a:p>
            <a:pPr defTabSz="685800">
              <a:lnSpc>
                <a:spcPct val="90000"/>
              </a:lnSpc>
              <a:spcBef>
                <a:spcPct val="0"/>
              </a:spcBef>
            </a:pPr>
            <a:r>
              <a:rPr lang="en-IE" sz="2400" b="1" cap="all" spc="150" dirty="0">
                <a:solidFill>
                  <a:schemeClr val="tx2"/>
                </a:solidFill>
                <a:latin typeface="Calibri" panose="020F0502020204030204" pitchFamily="34" charset="0"/>
                <a:cs typeface="Calibri" panose="020F0502020204030204" pitchFamily="34" charset="0"/>
              </a:rPr>
              <a:t>FACE COVERINGS </a:t>
            </a:r>
          </a:p>
        </p:txBody>
      </p:sp>
      <p:sp>
        <p:nvSpPr>
          <p:cNvPr id="7" name="TextBox 6">
            <a:extLst>
              <a:ext uri="{FF2B5EF4-FFF2-40B4-BE49-F238E27FC236}">
                <a16:creationId xmlns:a16="http://schemas.microsoft.com/office/drawing/2014/main" id="{14AF8709-8A87-4F1D-B226-CEEC9265413F}"/>
              </a:ext>
            </a:extLst>
          </p:cNvPr>
          <p:cNvSpPr txBox="1"/>
          <p:nvPr/>
        </p:nvSpPr>
        <p:spPr>
          <a:xfrm>
            <a:off x="611560" y="1312901"/>
            <a:ext cx="8280920" cy="5262979"/>
          </a:xfrm>
          <a:prstGeom prst="rect">
            <a:avLst/>
          </a:prstGeom>
          <a:noFill/>
        </p:spPr>
        <p:txBody>
          <a:bodyPr wrap="square">
            <a:spAutoFit/>
          </a:bodyPr>
          <a:lstStyle/>
          <a:p>
            <a:pPr marL="285750" indent="-285750">
              <a:buFont typeface="Arial" panose="020B0604020202020204" pitchFamily="34" charset="0"/>
              <a:buChar char="•"/>
            </a:pPr>
            <a:r>
              <a:rPr lang="en-IE" dirty="0"/>
              <a:t>All types of masks, including cloth masks, can significantly reduce community transmission if properly made, well fitted, and appropriately worn.</a:t>
            </a:r>
          </a:p>
          <a:p>
            <a:pPr marL="285750" indent="-285750">
              <a:buFont typeface="Arial" panose="020B0604020202020204" pitchFamily="34" charset="0"/>
              <a:buChar char="•"/>
            </a:pPr>
            <a:r>
              <a:rPr lang="en-IE" dirty="0"/>
              <a:t>By law, you have to wear face mask/coverings in certain places such as on public transport, in shops, taxis, public offices, libraries and in some other indoor settings.</a:t>
            </a:r>
          </a:p>
          <a:p>
            <a:pPr marL="285750" indent="-285750">
              <a:buFont typeface="Arial" panose="020B0604020202020204" pitchFamily="34" charset="0"/>
              <a:buChar char="•"/>
            </a:pPr>
            <a:r>
              <a:rPr lang="en-IE" dirty="0"/>
              <a:t>Face coverings are also recommended when staying apart from people is difficult and in shared work areas, during breaks, in locker and toilet areas and if travelling together for work.  This is as an extra preventative measure.</a:t>
            </a:r>
          </a:p>
          <a:p>
            <a:pPr marL="285750" indent="-285750">
              <a:buFont typeface="Arial" panose="020B0604020202020204" pitchFamily="34" charset="0"/>
              <a:buChar char="•"/>
            </a:pPr>
            <a:r>
              <a:rPr lang="en-IE" dirty="0"/>
              <a:t>Wearing a face covering is not a substitute for other control measures. If you wear a face covering you should still do the important things needed to stop the spread of the virus:</a:t>
            </a:r>
          </a:p>
          <a:p>
            <a:pPr marL="742950" lvl="1" indent="-285750">
              <a:buFont typeface="Arial" panose="020B0604020202020204" pitchFamily="34" charset="0"/>
              <a:buChar char="•"/>
            </a:pPr>
            <a:r>
              <a:rPr lang="en-IE" sz="1600" dirty="0"/>
              <a:t>Covering mouth and nose with a tissue or your sleeve when you cough or sneeze</a:t>
            </a:r>
          </a:p>
          <a:p>
            <a:pPr marL="742950" lvl="1" indent="-285750">
              <a:buFont typeface="Arial" panose="020B0604020202020204" pitchFamily="34" charset="0"/>
              <a:buChar char="•"/>
            </a:pPr>
            <a:r>
              <a:rPr lang="en-IE" sz="1600" dirty="0"/>
              <a:t>Washing hands often and properly </a:t>
            </a:r>
          </a:p>
          <a:p>
            <a:pPr marL="742950" lvl="1" indent="-285750">
              <a:buFont typeface="Arial" panose="020B0604020202020204" pitchFamily="34" charset="0"/>
              <a:buChar char="•"/>
            </a:pPr>
            <a:r>
              <a:rPr lang="en-IE" sz="1600" dirty="0"/>
              <a:t>Not touching your eyes, nose or mouth if your hands are not clean</a:t>
            </a:r>
          </a:p>
          <a:p>
            <a:pPr marL="285750" indent="-285750">
              <a:buFont typeface="Arial" panose="020B0604020202020204" pitchFamily="34" charset="0"/>
              <a:buChar char="•"/>
            </a:pPr>
            <a:r>
              <a:rPr lang="en-IE" sz="1800" dirty="0">
                <a:effectLst/>
                <a:latin typeface="Calibri" panose="020F0502020204030204" pitchFamily="34" charset="0"/>
                <a:ea typeface="Calibri" panose="020F0502020204030204" pitchFamily="34" charset="0"/>
                <a:cs typeface="Calibri" panose="020F0502020204030204" pitchFamily="34" charset="0"/>
              </a:rPr>
              <a:t>If face coverings are worn, they should be clean and they should not be shared or handled by other colleagues. </a:t>
            </a:r>
          </a:p>
          <a:p>
            <a:pPr marL="285750" indent="-285750">
              <a:buFont typeface="Arial" panose="020B0604020202020204" pitchFamily="34" charset="0"/>
              <a:buChar char="•"/>
            </a:pPr>
            <a:r>
              <a:rPr lang="en-GB" dirty="0"/>
              <a:t>There are many different types of masks (medical grade masks, respiratory/FFP2 masks and cloth masks. </a:t>
            </a:r>
            <a:r>
              <a:rPr lang="en-GB" dirty="0">
                <a:solidFill>
                  <a:srgbClr val="002060"/>
                </a:solidFill>
                <a:hlinkClick r:id="rId3">
                  <a:extLst>
                    <a:ext uri="{A12FA001-AC4F-418D-AE19-62706E023703}">
                      <ahyp:hlinkClr xmlns:ahyp="http://schemas.microsoft.com/office/drawing/2018/hyperlinkcolor" val="tx"/>
                    </a:ext>
                  </a:extLst>
                </a:hlinkClick>
              </a:rPr>
              <a:t>Follow this link for further information: gov.ie - When to wear face masks and how to make them (www.gov.ie)</a:t>
            </a:r>
            <a:endParaRPr lang="en-GB" dirty="0">
              <a:solidFill>
                <a:srgbClr val="002060"/>
              </a:solidFill>
            </a:endParaRPr>
          </a:p>
          <a:p>
            <a:pPr marL="285750" indent="-285750">
              <a:buFont typeface="Arial" panose="020B0604020202020204" pitchFamily="34" charset="0"/>
              <a:buChar char="•"/>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6176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3BFD5-61B6-4FAD-A08C-0FBC2E8F3926}"/>
              </a:ext>
            </a:extLst>
          </p:cNvPr>
          <p:cNvSpPr>
            <a:spLocks noGrp="1"/>
          </p:cNvSpPr>
          <p:nvPr>
            <p:ph type="title"/>
          </p:nvPr>
        </p:nvSpPr>
        <p:spPr>
          <a:xfrm>
            <a:off x="683568" y="116632"/>
            <a:ext cx="7633742" cy="432048"/>
          </a:xfrm>
        </p:spPr>
        <p:txBody>
          <a:bodyPr>
            <a:normAutofit/>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FD3F6E9C-283D-4A1D-8379-A12069FB314C}"/>
              </a:ext>
            </a:extLst>
          </p:cNvPr>
          <p:cNvGraphicFramePr>
            <a:graphicFrameLocks noGrp="1"/>
          </p:cNvGraphicFramePr>
          <p:nvPr>
            <p:extLst>
              <p:ext uri="{D42A27DB-BD31-4B8C-83A1-F6EECF244321}">
                <p14:modId xmlns:p14="http://schemas.microsoft.com/office/powerpoint/2010/main" val="2693986848"/>
              </p:ext>
            </p:extLst>
          </p:nvPr>
        </p:nvGraphicFramePr>
        <p:xfrm>
          <a:off x="826690" y="548680"/>
          <a:ext cx="8064896" cy="6309320"/>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6309320">
                <a:tc>
                  <a:txBody>
                    <a:bodyPr/>
                    <a:lstStyle/>
                    <a:p>
                      <a:endParaRPr lang="en-GB" dirty="0">
                        <a:solidFill>
                          <a:schemeClr val="tx1"/>
                        </a:solidFill>
                      </a:endParaRPr>
                    </a:p>
                    <a:p>
                      <a:endParaRPr lang="en-GB" dirty="0">
                        <a:solidFill>
                          <a:schemeClr val="tx1"/>
                        </a:solidFill>
                      </a:endParaRPr>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Travelling for work and mobile plant -</a:t>
                      </a:r>
                    </a:p>
                    <a:p>
                      <a:endParaRPr lang="en-IE" dirty="0">
                        <a:solidFill>
                          <a:schemeClr val="tx1"/>
                        </a:solidFill>
                        <a:latin typeface="Calibri" panose="020F0502020204030204" pitchFamily="34" charset="0"/>
                        <a:cs typeface="Calibri" panose="020F0502020204030204" pitchFamily="34" charset="0"/>
                      </a:endParaRPr>
                    </a:p>
                    <a:p>
                      <a:pPr lvl="0"/>
                      <a:r>
                        <a:rPr lang="en-IE" sz="2000" b="0" kern="1200" dirty="0">
                          <a:solidFill>
                            <a:schemeClr val="tx1"/>
                          </a:solidFill>
                          <a:effectLst/>
                          <a:latin typeface="Calibri" panose="020F0502020204030204" pitchFamily="34" charset="0"/>
                          <a:ea typeface="+mn-ea"/>
                          <a:cs typeface="Calibri" panose="020F0502020204030204" pitchFamily="34" charset="0"/>
                        </a:rPr>
                        <a:t>When more than one per person per vehicle, the following measures should be followed:</a:t>
                      </a:r>
                    </a:p>
                    <a:p>
                      <a:pPr lvl="0"/>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Face mask/covering to be worn.</a:t>
                      </a: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Employees should not enter a work vehicle with others if they have any symptoms of COVID-19.</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Keep windows of vehicles open, at least partially.</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Key touch points in vehicles / mobile plant are to be wiped regularly (e.g. door handles, steering wheel, handbrake, gear stick, radio controls). Hygienic wipes will be available for this purpose.</a:t>
                      </a: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Hand Hygiene – sanitise hands regularly. </a:t>
                      </a:r>
                    </a:p>
                    <a:p>
                      <a:pPr marL="342900" lvl="0" indent="-342900">
                        <a:buFont typeface="Wingdings" panose="05000000000000000000" pitchFamily="2" charset="2"/>
                        <a:buChar char="§"/>
                      </a:pPr>
                      <a:r>
                        <a:rPr lang="en-GB" sz="2000" b="0" kern="1200" dirty="0">
                          <a:solidFill>
                            <a:schemeClr val="dk1"/>
                          </a:solidFill>
                          <a:effectLst/>
                          <a:latin typeface="Calibri" panose="020F0502020204030204" pitchFamily="34" charset="0"/>
                          <a:ea typeface="+mn-ea"/>
                          <a:cs typeface="Calibri" panose="020F0502020204030204" pitchFamily="34" charset="0"/>
                        </a:rPr>
                        <a:t>Cough Etiquette - when coughing / sneezing, cover your mouth and nose with your bent elbow or a tissue.</a:t>
                      </a:r>
                    </a:p>
                    <a:p>
                      <a:pPr marL="342900" lvl="0" indent="-342900">
                        <a:buFont typeface="Wingdings" panose="05000000000000000000" pitchFamily="2" charset="2"/>
                        <a:buChar char="§"/>
                      </a:pPr>
                      <a:endParaRPr lang="en-IE" sz="2000" b="0" kern="1200" dirty="0">
                        <a:solidFill>
                          <a:schemeClr val="tx1"/>
                        </a:solidFill>
                        <a:effectLst/>
                        <a:latin typeface="Calibri" panose="020F0502020204030204" pitchFamily="34" charset="0"/>
                        <a:ea typeface="+mn-ea"/>
                        <a:cs typeface="Calibri" panose="020F0502020204030204" pitchFamily="34" charset="0"/>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12" name="Picture 11">
            <a:extLst>
              <a:ext uri="{FF2B5EF4-FFF2-40B4-BE49-F238E27FC236}">
                <a16:creationId xmlns:a16="http://schemas.microsoft.com/office/drawing/2014/main" id="{3519358A-E937-489A-B9F5-EB807DA82A28}"/>
              </a:ext>
            </a:extLst>
          </p:cNvPr>
          <p:cNvPicPr>
            <a:picLocks noChangeAspect="1"/>
          </p:cNvPicPr>
          <p:nvPr/>
        </p:nvPicPr>
        <p:blipFill>
          <a:blip r:embed="rId3"/>
          <a:stretch>
            <a:fillRect/>
          </a:stretch>
        </p:blipFill>
        <p:spPr>
          <a:xfrm>
            <a:off x="971600" y="908200"/>
            <a:ext cx="965444" cy="720600"/>
          </a:xfrm>
          <a:prstGeom prst="rect">
            <a:avLst/>
          </a:prstGeom>
        </p:spPr>
      </p:pic>
      <p:pic>
        <p:nvPicPr>
          <p:cNvPr id="5" name="Picture 4">
            <a:extLst>
              <a:ext uri="{FF2B5EF4-FFF2-40B4-BE49-F238E27FC236}">
                <a16:creationId xmlns:a16="http://schemas.microsoft.com/office/drawing/2014/main" id="{80704B46-C564-475E-9F97-D596DA2D79CA}"/>
              </a:ext>
            </a:extLst>
          </p:cNvPr>
          <p:cNvPicPr>
            <a:picLocks noChangeAspect="1"/>
          </p:cNvPicPr>
          <p:nvPr/>
        </p:nvPicPr>
        <p:blipFill>
          <a:blip r:embed="rId4"/>
          <a:stretch>
            <a:fillRect/>
          </a:stretch>
        </p:blipFill>
        <p:spPr>
          <a:xfrm>
            <a:off x="877226" y="2178528"/>
            <a:ext cx="1154192" cy="1082799"/>
          </a:xfrm>
          <a:prstGeom prst="rect">
            <a:avLst/>
          </a:prstGeom>
        </p:spPr>
      </p:pic>
      <p:pic>
        <p:nvPicPr>
          <p:cNvPr id="14" name="Picture 13">
            <a:extLst>
              <a:ext uri="{FF2B5EF4-FFF2-40B4-BE49-F238E27FC236}">
                <a16:creationId xmlns:a16="http://schemas.microsoft.com/office/drawing/2014/main" id="{96C02086-0F8B-4F5F-9DCE-E39AEC04EC81}"/>
              </a:ext>
            </a:extLst>
          </p:cNvPr>
          <p:cNvPicPr>
            <a:picLocks noChangeAspect="1"/>
          </p:cNvPicPr>
          <p:nvPr/>
        </p:nvPicPr>
        <p:blipFill>
          <a:blip r:embed="rId5"/>
          <a:stretch>
            <a:fillRect/>
          </a:stretch>
        </p:blipFill>
        <p:spPr>
          <a:xfrm>
            <a:off x="858086" y="3273670"/>
            <a:ext cx="1173332" cy="1150325"/>
          </a:xfrm>
          <a:prstGeom prst="rect">
            <a:avLst/>
          </a:prstGeom>
        </p:spPr>
      </p:pic>
      <p:pic>
        <p:nvPicPr>
          <p:cNvPr id="15" name="Picture 14">
            <a:extLst>
              <a:ext uri="{FF2B5EF4-FFF2-40B4-BE49-F238E27FC236}">
                <a16:creationId xmlns:a16="http://schemas.microsoft.com/office/drawing/2014/main" id="{CEB1BF63-DB40-4218-9ACC-BC76F05B4A82}"/>
              </a:ext>
            </a:extLst>
          </p:cNvPr>
          <p:cNvPicPr/>
          <p:nvPr/>
        </p:nvPicPr>
        <p:blipFill>
          <a:blip r:embed="rId6"/>
          <a:stretch>
            <a:fillRect/>
          </a:stretch>
        </p:blipFill>
        <p:spPr>
          <a:xfrm>
            <a:off x="806250" y="5544814"/>
            <a:ext cx="1296144" cy="1145578"/>
          </a:xfrm>
          <a:prstGeom prst="rect">
            <a:avLst/>
          </a:prstGeom>
        </p:spPr>
      </p:pic>
      <p:pic>
        <p:nvPicPr>
          <p:cNvPr id="6" name="Picture 5">
            <a:extLst>
              <a:ext uri="{FF2B5EF4-FFF2-40B4-BE49-F238E27FC236}">
                <a16:creationId xmlns:a16="http://schemas.microsoft.com/office/drawing/2014/main" id="{E3E28F45-CA83-46F1-8C95-5001B4163540}"/>
              </a:ext>
            </a:extLst>
          </p:cNvPr>
          <p:cNvPicPr>
            <a:picLocks noChangeAspect="1"/>
          </p:cNvPicPr>
          <p:nvPr/>
        </p:nvPicPr>
        <p:blipFill>
          <a:blip r:embed="rId7"/>
          <a:stretch>
            <a:fillRect/>
          </a:stretch>
        </p:blipFill>
        <p:spPr>
          <a:xfrm>
            <a:off x="952665" y="4489485"/>
            <a:ext cx="1061884" cy="1055329"/>
          </a:xfrm>
          <a:prstGeom prst="rect">
            <a:avLst/>
          </a:prstGeom>
        </p:spPr>
      </p:pic>
    </p:spTree>
    <p:extLst>
      <p:ext uri="{BB962C8B-B14F-4D97-AF65-F5344CB8AC3E}">
        <p14:creationId xmlns:p14="http://schemas.microsoft.com/office/powerpoint/2010/main" val="1027410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36D7-E9D1-4639-AF16-A5E982A671F9}"/>
              </a:ext>
            </a:extLst>
          </p:cNvPr>
          <p:cNvSpPr>
            <a:spLocks noGrp="1"/>
          </p:cNvSpPr>
          <p:nvPr>
            <p:ph type="title"/>
          </p:nvPr>
        </p:nvSpPr>
        <p:spPr>
          <a:xfrm>
            <a:off x="683568" y="116632"/>
            <a:ext cx="7633742" cy="382319"/>
          </a:xfrm>
        </p:spPr>
        <p:txBody>
          <a:bodyPr>
            <a:normAutofit fontScale="90000"/>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CBBF6DA9-3621-425B-81CF-834B9A585B6C}"/>
              </a:ext>
            </a:extLst>
          </p:cNvPr>
          <p:cNvGraphicFramePr>
            <a:graphicFrameLocks noGrp="1"/>
          </p:cNvGraphicFramePr>
          <p:nvPr>
            <p:extLst>
              <p:ext uri="{D42A27DB-BD31-4B8C-83A1-F6EECF244321}">
                <p14:modId xmlns:p14="http://schemas.microsoft.com/office/powerpoint/2010/main" val="3876191443"/>
              </p:ext>
            </p:extLst>
          </p:nvPr>
        </p:nvGraphicFramePr>
        <p:xfrm>
          <a:off x="755576" y="584684"/>
          <a:ext cx="8064896" cy="5546380"/>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1980220">
                <a:tc rowSpan="2">
                  <a:txBody>
                    <a:bodyPr/>
                    <a:lstStyle/>
                    <a:p>
                      <a:endParaRPr lang="en-GB" dirty="0">
                        <a:solidFill>
                          <a:schemeClr val="tx1"/>
                        </a:solidFill>
                      </a:endParaRPr>
                    </a:p>
                    <a:p>
                      <a:endParaRPr lang="en-GB" dirty="0">
                        <a:solidFill>
                          <a:schemeClr val="tx1"/>
                        </a:solidFill>
                      </a:endParaRPr>
                    </a:p>
                  </a:txBody>
                  <a:tcPr>
                    <a:solidFill>
                      <a:schemeClr val="bg1"/>
                    </a:solidFill>
                  </a:tcPr>
                </a:tc>
                <a:tc>
                  <a:txBody>
                    <a:bodyPr/>
                    <a:lstStyle/>
                    <a:p>
                      <a:pPr marL="0" lvl="0" indent="0">
                        <a:buFont typeface="Wingdings" panose="05000000000000000000" pitchFamily="2" charset="2"/>
                        <a:buNone/>
                      </a:pPr>
                      <a:r>
                        <a:rPr lang="en-IE" sz="2000" b="1" kern="1200" dirty="0">
                          <a:solidFill>
                            <a:schemeClr val="tx1"/>
                          </a:solidFill>
                          <a:effectLst/>
                          <a:latin typeface="Calibri" panose="020F0502020204030204" pitchFamily="34" charset="0"/>
                          <a:ea typeface="+mn-ea"/>
                          <a:cs typeface="Calibri" panose="020F0502020204030204" pitchFamily="34" charset="0"/>
                        </a:rPr>
                        <a:t>Work Environment -</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We must all work as a team. Throughout your day you should: </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Continue to maintain hand hygiene by washing your hands regularly and following respiratory etiquette. </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Keep your own workspace clean and disinfected. 	</a:t>
                      </a:r>
                    </a:p>
                    <a:p>
                      <a:pPr marL="342900" indent="-342900">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Regularly clean high touch surfaces </a:t>
                      </a: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txBody>
                  <a:tcPr>
                    <a:solidFill>
                      <a:schemeClr val="tx2">
                        <a:lumMod val="10000"/>
                        <a:lumOff val="90000"/>
                      </a:schemeClr>
                    </a:solidFill>
                  </a:tcPr>
                </a:tc>
                <a:extLst>
                  <a:ext uri="{0D108BD9-81ED-4DB2-BD59-A6C34878D82A}">
                    <a16:rowId xmlns:a16="http://schemas.microsoft.com/office/drawing/2014/main" val="791534976"/>
                  </a:ext>
                </a:extLst>
              </a:tr>
              <a:tr h="1980220">
                <a:tc vMerge="1">
                  <a:txBody>
                    <a:bodyPr/>
                    <a:lstStyle/>
                    <a:p>
                      <a:endParaRPr lang="en-GB" dirty="0">
                        <a:solidFill>
                          <a:schemeClr val="tx1"/>
                        </a:solidFill>
                      </a:endParaRPr>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Equipment, tools and plant -</a:t>
                      </a:r>
                    </a:p>
                    <a:p>
                      <a:pPr marL="342900" lvl="0" indent="-342900" algn="l" defTabSz="685800" rtl="0" eaLnBrk="1" latinLnBrk="0" hangingPunct="1">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Keep equipment, tools and plant clean and don’t share unless </a:t>
                      </a:r>
                      <a:r>
                        <a:rPr lang="en-US" sz="2000" b="0" i="0" u="none" strike="noStrike" kern="1200" baseline="0" dirty="0" err="1">
                          <a:solidFill>
                            <a:schemeClr val="tx1"/>
                          </a:solidFill>
                          <a:latin typeface="Calibri" panose="020F0502020204030204" pitchFamily="34" charset="0"/>
                          <a:ea typeface="+mn-ea"/>
                          <a:cs typeface="Calibri" panose="020F0502020204030204" pitchFamily="34" charset="0"/>
                        </a:rPr>
                        <a:t>sanitised</a:t>
                      </a: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 </a:t>
                      </a:r>
                      <a:r>
                        <a:rPr lang="en-IE" sz="2000" b="0" i="0" u="none" strike="noStrike" kern="1200" baseline="0" dirty="0">
                          <a:solidFill>
                            <a:schemeClr val="tx1"/>
                          </a:solidFill>
                          <a:latin typeface="Calibri" panose="020F0502020204030204" pitchFamily="34" charset="0"/>
                          <a:ea typeface="+mn-ea"/>
                          <a:cs typeface="Calibri" panose="020F0502020204030204" pitchFamily="34" charset="0"/>
                        </a:rPr>
                        <a:t>Cleaning materials are made available for this purpose. </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E" sz="2000" b="0" kern="1200" dirty="0">
                          <a:solidFill>
                            <a:schemeClr val="tx1"/>
                          </a:solidFill>
                          <a:effectLst/>
                          <a:latin typeface="Calibri" panose="020F0502020204030204" pitchFamily="34" charset="0"/>
                          <a:ea typeface="+mn-ea"/>
                          <a:cs typeface="Calibri" panose="020F0502020204030204" pitchFamily="34" charset="0"/>
                        </a:rPr>
                        <a:t>Keep hands sanitised regularly. </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3" name="Picture 2">
            <a:extLst>
              <a:ext uri="{FF2B5EF4-FFF2-40B4-BE49-F238E27FC236}">
                <a16:creationId xmlns:a16="http://schemas.microsoft.com/office/drawing/2014/main" id="{725B25FE-2205-45FF-AF4B-047EA7DD723F}"/>
              </a:ext>
            </a:extLst>
          </p:cNvPr>
          <p:cNvPicPr>
            <a:picLocks noChangeAspect="1"/>
          </p:cNvPicPr>
          <p:nvPr/>
        </p:nvPicPr>
        <p:blipFill>
          <a:blip r:embed="rId3"/>
          <a:stretch>
            <a:fillRect/>
          </a:stretch>
        </p:blipFill>
        <p:spPr>
          <a:xfrm>
            <a:off x="3059832" y="2596029"/>
            <a:ext cx="3612430" cy="1474461"/>
          </a:xfrm>
          <a:prstGeom prst="rect">
            <a:avLst/>
          </a:prstGeom>
        </p:spPr>
      </p:pic>
      <p:pic>
        <p:nvPicPr>
          <p:cNvPr id="5" name="Picture 4">
            <a:extLst>
              <a:ext uri="{FF2B5EF4-FFF2-40B4-BE49-F238E27FC236}">
                <a16:creationId xmlns:a16="http://schemas.microsoft.com/office/drawing/2014/main" id="{B3DC80DC-ACE3-41E8-B8A1-5DA5530BAF8F}"/>
              </a:ext>
            </a:extLst>
          </p:cNvPr>
          <p:cNvPicPr>
            <a:picLocks noChangeAspect="1"/>
          </p:cNvPicPr>
          <p:nvPr/>
        </p:nvPicPr>
        <p:blipFill>
          <a:blip r:embed="rId4"/>
          <a:stretch>
            <a:fillRect/>
          </a:stretch>
        </p:blipFill>
        <p:spPr>
          <a:xfrm>
            <a:off x="827584" y="1412776"/>
            <a:ext cx="1173332" cy="1150325"/>
          </a:xfrm>
          <a:prstGeom prst="rect">
            <a:avLst/>
          </a:prstGeom>
        </p:spPr>
      </p:pic>
      <p:pic>
        <p:nvPicPr>
          <p:cNvPr id="6" name="Picture 5">
            <a:extLst>
              <a:ext uri="{FF2B5EF4-FFF2-40B4-BE49-F238E27FC236}">
                <a16:creationId xmlns:a16="http://schemas.microsoft.com/office/drawing/2014/main" id="{0C26EB57-AD2E-4A4A-92F1-5591A433ACB7}"/>
              </a:ext>
            </a:extLst>
          </p:cNvPr>
          <p:cNvPicPr/>
          <p:nvPr/>
        </p:nvPicPr>
        <p:blipFill>
          <a:blip r:embed="rId5"/>
          <a:stretch>
            <a:fillRect/>
          </a:stretch>
        </p:blipFill>
        <p:spPr>
          <a:xfrm>
            <a:off x="857110" y="4365104"/>
            <a:ext cx="1143527" cy="1145578"/>
          </a:xfrm>
          <a:prstGeom prst="rect">
            <a:avLst/>
          </a:prstGeom>
        </p:spPr>
      </p:pic>
      <p:pic>
        <p:nvPicPr>
          <p:cNvPr id="8" name="Picture 7">
            <a:extLst>
              <a:ext uri="{FF2B5EF4-FFF2-40B4-BE49-F238E27FC236}">
                <a16:creationId xmlns:a16="http://schemas.microsoft.com/office/drawing/2014/main" id="{E5774B64-3D7B-476A-BAB3-D8CB3EE616E3}"/>
              </a:ext>
            </a:extLst>
          </p:cNvPr>
          <p:cNvPicPr>
            <a:picLocks noChangeAspect="1"/>
          </p:cNvPicPr>
          <p:nvPr/>
        </p:nvPicPr>
        <p:blipFill>
          <a:blip r:embed="rId6"/>
          <a:stretch>
            <a:fillRect/>
          </a:stretch>
        </p:blipFill>
        <p:spPr>
          <a:xfrm>
            <a:off x="857110" y="2755528"/>
            <a:ext cx="1140931" cy="1155465"/>
          </a:xfrm>
          <a:prstGeom prst="rect">
            <a:avLst/>
          </a:prstGeom>
        </p:spPr>
      </p:pic>
    </p:spTree>
    <p:extLst>
      <p:ext uri="{BB962C8B-B14F-4D97-AF65-F5344CB8AC3E}">
        <p14:creationId xmlns:p14="http://schemas.microsoft.com/office/powerpoint/2010/main" val="3339191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36D7-E9D1-4639-AF16-A5E982A671F9}"/>
              </a:ext>
            </a:extLst>
          </p:cNvPr>
          <p:cNvSpPr>
            <a:spLocks noGrp="1"/>
          </p:cNvSpPr>
          <p:nvPr>
            <p:ph type="title"/>
          </p:nvPr>
        </p:nvSpPr>
        <p:spPr>
          <a:xfrm>
            <a:off x="683568" y="116632"/>
            <a:ext cx="7633742" cy="382319"/>
          </a:xfrm>
        </p:spPr>
        <p:txBody>
          <a:bodyPr>
            <a:normAutofit fontScale="90000"/>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CBBF6DA9-3621-425B-81CF-834B9A585B6C}"/>
              </a:ext>
            </a:extLst>
          </p:cNvPr>
          <p:cNvGraphicFramePr>
            <a:graphicFrameLocks noGrp="1"/>
          </p:cNvGraphicFramePr>
          <p:nvPr>
            <p:extLst>
              <p:ext uri="{D42A27DB-BD31-4B8C-83A1-F6EECF244321}">
                <p14:modId xmlns:p14="http://schemas.microsoft.com/office/powerpoint/2010/main" val="2378344951"/>
              </p:ext>
            </p:extLst>
          </p:nvPr>
        </p:nvGraphicFramePr>
        <p:xfrm>
          <a:off x="755576" y="584684"/>
          <a:ext cx="8064896" cy="5688632"/>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5688632">
                <a:tc>
                  <a:txBody>
                    <a:bodyPr/>
                    <a:lstStyle/>
                    <a:p>
                      <a:endParaRPr lang="en-GB" dirty="0">
                        <a:solidFill>
                          <a:schemeClr val="tx1"/>
                        </a:solidFill>
                      </a:endParaRPr>
                    </a:p>
                    <a:p>
                      <a:endParaRPr lang="en-GB" dirty="0">
                        <a:solidFill>
                          <a:schemeClr val="tx1"/>
                        </a:solidFill>
                      </a:endParaRPr>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Welfare Facilities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When using welfare facilities such as canteen, toilets, drying rooms practice </a:t>
                      </a:r>
                      <a:r>
                        <a:rPr lang="en-IE" sz="1800" b="0" i="0" u="none" strike="noStrike" kern="1200" baseline="0" dirty="0">
                          <a:solidFill>
                            <a:schemeClr val="tx1"/>
                          </a:solidFill>
                          <a:latin typeface="Calibri" panose="020F0502020204030204" pitchFamily="34" charset="0"/>
                          <a:ea typeface="+mn-ea"/>
                          <a:cs typeface="Calibri" panose="020F0502020204030204" pitchFamily="34" charset="0"/>
                        </a:rPr>
                        <a:t>good respiratory hygiene and cough etiquette and </a:t>
                      </a:r>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be respectful of </a:t>
                      </a:r>
                      <a:r>
                        <a:rPr lang="en-IE" sz="1800" b="0" i="0" u="none" strike="noStrike" kern="1200" baseline="0" dirty="0">
                          <a:solidFill>
                            <a:schemeClr val="tx1"/>
                          </a:solidFill>
                          <a:latin typeface="Calibri" panose="020F0502020204030204" pitchFamily="34" charset="0"/>
                          <a:ea typeface="+mn-ea"/>
                          <a:cs typeface="Calibri" panose="020F0502020204030204" pitchFamily="34" charset="0"/>
                        </a:rPr>
                        <a:t>others using these areas.</a:t>
                      </a:r>
                      <a:endParaRPr lang="en-GB" sz="1800" b="0" i="0" u="none" strike="noStrike" kern="1200" baseline="0" dirty="0">
                        <a:solidFill>
                          <a:schemeClr val="tx1"/>
                        </a:solidFill>
                        <a:latin typeface="Calibri" panose="020F0502020204030204" pitchFamily="34" charset="0"/>
                        <a:ea typeface="+mn-ea"/>
                        <a:cs typeface="Calibri" panose="020F0502020204030204" pitchFamily="34" charset="0"/>
                      </a:endParaRPr>
                    </a:p>
                    <a:p>
                      <a:endParaRPr lang="en-GB" sz="1800" b="0" i="0" u="none" strike="noStrike" kern="1200" baseline="0" dirty="0">
                        <a:solidFill>
                          <a:schemeClr val="tx1"/>
                        </a:solidFill>
                        <a:latin typeface="Calibri" panose="020F0502020204030204" pitchFamily="34" charset="0"/>
                        <a:ea typeface="+mn-ea"/>
                        <a:cs typeface="Calibri" panose="020F0502020204030204" pitchFamily="34" charset="0"/>
                      </a:endParaRPr>
                    </a:p>
                    <a:p>
                      <a:r>
                        <a:rPr lang="en-GB" sz="1800" b="1" i="0" u="none" strike="noStrike" kern="1200" baseline="0" dirty="0">
                          <a:solidFill>
                            <a:schemeClr val="tx1"/>
                          </a:solidFill>
                          <a:latin typeface="Calibri" panose="020F0502020204030204" pitchFamily="34" charset="0"/>
                          <a:ea typeface="+mn-ea"/>
                          <a:cs typeface="Calibri" panose="020F0502020204030204" pitchFamily="34" charset="0"/>
                        </a:rPr>
                        <a:t>Canteen: </a:t>
                      </a:r>
                    </a:p>
                    <a:p>
                      <a:pPr marL="285750" lvl="0" indent="-285750" algn="l" defTabSz="685800" rtl="0" eaLnBrk="1" latinLnBrk="0" hangingPunct="1">
                        <a:buFont typeface="Arial" panose="020B0604020202020204" pitchFamily="34" charset="0"/>
                        <a:buChar char="•"/>
                      </a:pPr>
                      <a:r>
                        <a:rPr lang="en-IE" sz="1800" b="0" i="0" u="none" strike="noStrike" kern="1200" baseline="0" dirty="0">
                          <a:solidFill>
                            <a:schemeClr val="tx1"/>
                          </a:solidFill>
                          <a:latin typeface="Calibri" panose="020F0502020204030204" pitchFamily="34" charset="0"/>
                          <a:ea typeface="+mn-ea"/>
                          <a:cs typeface="Calibri" panose="020F0502020204030204" pitchFamily="34" charset="0"/>
                        </a:rPr>
                        <a:t>Employees should sanitise their hands before and after eating. </a:t>
                      </a:r>
                    </a:p>
                    <a:p>
                      <a:pPr marL="285750" lvl="0" indent="-285750" algn="l" defTabSz="685800" rtl="0" eaLnBrk="1" latinLnBrk="0" hangingPunct="1">
                        <a:buFont typeface="Arial" panose="020B0604020202020204" pitchFamily="34" charset="0"/>
                        <a:buChar char="•"/>
                      </a:pPr>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Cleaning materials will be provided, please clean area when finished break/s and dispose of rubbish appropriately. </a:t>
                      </a:r>
                    </a:p>
                    <a:p>
                      <a:pPr marL="285750" lvl="0" indent="-285750" algn="l" defTabSz="685800" rtl="0" eaLnBrk="1" latinLnBrk="0" hangingPunct="1">
                        <a:buFont typeface="Arial" panose="020B0604020202020204" pitchFamily="34" charset="0"/>
                        <a:buChar char="•"/>
                      </a:pPr>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Do not share objects that touch your mouth e.g. bottles, cups</a:t>
                      </a:r>
                    </a:p>
                    <a:p>
                      <a:pPr marL="285750" lvl="0" indent="-285750" algn="l" defTabSz="685800" rtl="0" eaLnBrk="1" latinLnBrk="0" hangingPunct="1">
                        <a:buFont typeface="Arial" panose="020B0604020202020204" pitchFamily="34" charset="0"/>
                        <a:buChar char="•"/>
                      </a:pPr>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Always be vigilant of sources of contamination. </a:t>
                      </a:r>
                    </a:p>
                    <a:p>
                      <a:pPr marL="285750" lvl="0" indent="-285750" algn="l" defTabSz="685800" rtl="0" eaLnBrk="1" latinLnBrk="0" hangingPunct="1">
                        <a:buFont typeface="Arial" panose="020B0604020202020204" pitchFamily="34" charset="0"/>
                        <a:buChar char="•"/>
                      </a:pPr>
                      <a:endParaRPr lang="en-IE" sz="1800" b="0" i="0" u="none" strike="noStrike" kern="1200" baseline="0" dirty="0">
                        <a:solidFill>
                          <a:schemeClr val="tx1"/>
                        </a:solidFill>
                        <a:latin typeface="Calibri" panose="020F0502020204030204" pitchFamily="34" charset="0"/>
                        <a:ea typeface="+mn-ea"/>
                        <a:cs typeface="Calibri" panose="020F0502020204030204" pitchFamily="34" charset="0"/>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5" name="Picture 4">
            <a:extLst>
              <a:ext uri="{FF2B5EF4-FFF2-40B4-BE49-F238E27FC236}">
                <a16:creationId xmlns:a16="http://schemas.microsoft.com/office/drawing/2014/main" id="{53C6DC2D-3654-461E-B106-6FE0344333F6}"/>
              </a:ext>
            </a:extLst>
          </p:cNvPr>
          <p:cNvPicPr>
            <a:picLocks noChangeAspect="1"/>
          </p:cNvPicPr>
          <p:nvPr/>
        </p:nvPicPr>
        <p:blipFill>
          <a:blip r:embed="rId2"/>
          <a:stretch>
            <a:fillRect/>
          </a:stretch>
        </p:blipFill>
        <p:spPr>
          <a:xfrm>
            <a:off x="899592" y="1916832"/>
            <a:ext cx="1025394" cy="1008112"/>
          </a:xfrm>
          <a:prstGeom prst="rect">
            <a:avLst/>
          </a:prstGeom>
        </p:spPr>
      </p:pic>
      <p:pic>
        <p:nvPicPr>
          <p:cNvPr id="6" name="Picture 5">
            <a:extLst>
              <a:ext uri="{FF2B5EF4-FFF2-40B4-BE49-F238E27FC236}">
                <a16:creationId xmlns:a16="http://schemas.microsoft.com/office/drawing/2014/main" id="{0337F931-7919-48DF-B2F5-D3E34B636DFD}"/>
              </a:ext>
            </a:extLst>
          </p:cNvPr>
          <p:cNvPicPr>
            <a:picLocks noChangeAspect="1"/>
          </p:cNvPicPr>
          <p:nvPr/>
        </p:nvPicPr>
        <p:blipFill>
          <a:blip r:embed="rId3"/>
          <a:stretch>
            <a:fillRect/>
          </a:stretch>
        </p:blipFill>
        <p:spPr>
          <a:xfrm>
            <a:off x="834191" y="3429000"/>
            <a:ext cx="1156196" cy="1008112"/>
          </a:xfrm>
          <a:prstGeom prst="rect">
            <a:avLst/>
          </a:prstGeom>
        </p:spPr>
      </p:pic>
      <p:pic>
        <p:nvPicPr>
          <p:cNvPr id="7" name="Picture 6">
            <a:extLst>
              <a:ext uri="{FF2B5EF4-FFF2-40B4-BE49-F238E27FC236}">
                <a16:creationId xmlns:a16="http://schemas.microsoft.com/office/drawing/2014/main" id="{AFD99516-3F8F-4211-9D7F-9D7096FC76B0}"/>
              </a:ext>
            </a:extLst>
          </p:cNvPr>
          <p:cNvPicPr>
            <a:picLocks noChangeAspect="1"/>
          </p:cNvPicPr>
          <p:nvPr/>
        </p:nvPicPr>
        <p:blipFill>
          <a:blip r:embed="rId4"/>
          <a:stretch>
            <a:fillRect/>
          </a:stretch>
        </p:blipFill>
        <p:spPr>
          <a:xfrm>
            <a:off x="902366" y="5050690"/>
            <a:ext cx="1156196" cy="1101428"/>
          </a:xfrm>
          <a:prstGeom prst="rect">
            <a:avLst/>
          </a:prstGeom>
        </p:spPr>
      </p:pic>
    </p:spTree>
    <p:extLst>
      <p:ext uri="{BB962C8B-B14F-4D97-AF65-F5344CB8AC3E}">
        <p14:creationId xmlns:p14="http://schemas.microsoft.com/office/powerpoint/2010/main" val="3047712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863A0-8505-4E26-809B-3C1B03BDCB78}"/>
              </a:ext>
            </a:extLst>
          </p:cNvPr>
          <p:cNvSpPr>
            <a:spLocks noGrp="1"/>
          </p:cNvSpPr>
          <p:nvPr>
            <p:ph type="title"/>
          </p:nvPr>
        </p:nvSpPr>
        <p:spPr>
          <a:xfrm>
            <a:off x="683568" y="116632"/>
            <a:ext cx="7633742" cy="454327"/>
          </a:xfrm>
        </p:spPr>
        <p:txBody>
          <a:bodyPr>
            <a:normAutofit/>
          </a:bodyPr>
          <a:lstStyle/>
          <a:p>
            <a:r>
              <a:rPr lang="en-IE" sz="2400" b="1" dirty="0">
                <a:latin typeface="Calibri" panose="020F0502020204030204" pitchFamily="34" charset="0"/>
                <a:cs typeface="Calibri" panose="020F0502020204030204" pitchFamily="34" charset="0"/>
              </a:rPr>
              <a:t>Wellbeing </a:t>
            </a:r>
            <a:endParaRPr lang="en-GB" sz="24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7A0A0FE-B90A-4622-A53D-9641ED564D2B}"/>
              </a:ext>
            </a:extLst>
          </p:cNvPr>
          <p:cNvSpPr>
            <a:spLocks noGrp="1"/>
          </p:cNvSpPr>
          <p:nvPr>
            <p:ph idx="1"/>
          </p:nvPr>
        </p:nvSpPr>
        <p:spPr>
          <a:xfrm>
            <a:off x="7596335" y="0"/>
            <a:ext cx="1224137" cy="1584175"/>
          </a:xfrm>
        </p:spPr>
        <p:txBody>
          <a:bodyPr>
            <a:normAutofit fontScale="92500"/>
          </a:bodyPr>
          <a:lstStyle/>
          <a:p>
            <a:pPr marL="0" indent="0">
              <a:buNone/>
            </a:pPr>
            <a:r>
              <a:rPr lang="en-IE" sz="10400" dirty="0">
                <a:solidFill>
                  <a:schemeClr val="tx1"/>
                </a:solidFill>
                <a:sym typeface="Wingdings" panose="05000000000000000000" pitchFamily="2" charset="2"/>
              </a:rPr>
              <a:t></a:t>
            </a:r>
            <a:r>
              <a:rPr lang="en-IE" sz="8000" dirty="0">
                <a:solidFill>
                  <a:schemeClr val="tx1"/>
                </a:solidFill>
                <a:sym typeface="Wingdings" panose="05000000000000000000" pitchFamily="2" charset="2"/>
              </a:rPr>
              <a:t> </a:t>
            </a:r>
            <a:endParaRPr lang="en-GB" sz="8000" dirty="0">
              <a:solidFill>
                <a:schemeClr val="tx1"/>
              </a:solidFill>
            </a:endParaRPr>
          </a:p>
        </p:txBody>
      </p:sp>
      <p:sp>
        <p:nvSpPr>
          <p:cNvPr id="4" name="TextBox 3">
            <a:extLst>
              <a:ext uri="{FF2B5EF4-FFF2-40B4-BE49-F238E27FC236}">
                <a16:creationId xmlns:a16="http://schemas.microsoft.com/office/drawing/2014/main" id="{10E944C5-B211-4C02-8B77-BCE8FAB4A4BF}"/>
              </a:ext>
            </a:extLst>
          </p:cNvPr>
          <p:cNvSpPr txBox="1"/>
          <p:nvPr/>
        </p:nvSpPr>
        <p:spPr>
          <a:xfrm>
            <a:off x="683568" y="908720"/>
            <a:ext cx="8136904" cy="4708981"/>
          </a:xfrm>
          <a:prstGeom prst="rect">
            <a:avLst/>
          </a:prstGeom>
          <a:noFill/>
        </p:spPr>
        <p:txBody>
          <a:bodyPr wrap="square" rtlCol="0">
            <a:spAutoFit/>
          </a:bodyPr>
          <a:lstStyle/>
          <a:p>
            <a:r>
              <a:rPr lang="en-IE" sz="2000" dirty="0">
                <a:latin typeface="Calibri" panose="020F0502020204030204" pitchFamily="34" charset="0"/>
                <a:cs typeface="Calibri" panose="020F0502020204030204" pitchFamily="34" charset="0"/>
              </a:rPr>
              <a:t>Infectious disease outbreaks like COVID-19, can be </a:t>
            </a:r>
          </a:p>
          <a:p>
            <a:r>
              <a:rPr lang="en-IE" sz="2000" dirty="0">
                <a:latin typeface="Calibri" panose="020F0502020204030204" pitchFamily="34" charset="0"/>
                <a:cs typeface="Calibri" panose="020F0502020204030204" pitchFamily="34" charset="0"/>
              </a:rPr>
              <a:t>worrying and can affect your mental health.  As well as our Occupational Health Service and Employee Assistance Programme, there are many public resources available</a:t>
            </a:r>
            <a:r>
              <a:rPr lang="en-GB" sz="2000" dirty="0">
                <a:latin typeface="Calibri" panose="020F0502020204030204" pitchFamily="34" charset="0"/>
                <a:cs typeface="Calibri" panose="020F0502020204030204" pitchFamily="34" charset="0"/>
              </a:rPr>
              <a:t> </a:t>
            </a:r>
            <a:r>
              <a:rPr lang="en-IE" sz="2000" dirty="0">
                <a:latin typeface="Calibri" panose="020F0502020204030204" pitchFamily="34" charset="0"/>
                <a:cs typeface="Calibri" panose="020F0502020204030204" pitchFamily="34" charset="0"/>
              </a:rPr>
              <a:t>which can be accessed at the links below.</a:t>
            </a:r>
          </a:p>
          <a:p>
            <a:endParaRPr lang="en-IE" sz="2000" dirty="0">
              <a:latin typeface="Calibri" panose="020F0502020204030204" pitchFamily="34" charset="0"/>
              <a:cs typeface="Calibri" panose="020F0502020204030204" pitchFamily="34" charset="0"/>
            </a:endParaRPr>
          </a:p>
          <a:p>
            <a:r>
              <a:rPr lang="en-GB" sz="2000" dirty="0">
                <a:latin typeface="Calibri" panose="020F0502020204030204" pitchFamily="34" charset="0"/>
                <a:cs typeface="Calibri" panose="020F0502020204030204" pitchFamily="34" charset="0"/>
              </a:rPr>
              <a:t>Mental health supports and services during COVID-19:</a:t>
            </a:r>
          </a:p>
          <a:p>
            <a:endParaRPr lang="en-GB" sz="2000" dirty="0"/>
          </a:p>
          <a:p>
            <a:pPr marL="342900" indent="-342900">
              <a:buFont typeface="Arial" panose="020B0604020202020204" pitchFamily="34" charset="0"/>
              <a:buChar char="•"/>
            </a:pPr>
            <a:r>
              <a:rPr lang="en-IE" sz="2000" u="sng" dirty="0">
                <a:solidFill>
                  <a:srgbClr val="0000FF"/>
                </a:solidFill>
                <a:hlinkClick r:id="rId2">
                  <a:extLst>
                    <a:ext uri="{A12FA001-AC4F-418D-AE19-62706E023703}">
                      <ahyp:hlinkClr xmlns:ahyp="http://schemas.microsoft.com/office/drawing/2018/hyperlinkcolor" val="tx"/>
                    </a:ext>
                  </a:extLst>
                </a:hlinkClick>
              </a:rPr>
              <a:t>https://www2.hse.ie/wellbeing/mental-health/minding-your-mental-health-during-the-coronavirus-outbreak.html</a:t>
            </a:r>
            <a:endParaRPr lang="en-IE" sz="2000" u="sng" dirty="0">
              <a:solidFill>
                <a:srgbClr val="0000FF"/>
              </a:solidFill>
            </a:endParaRPr>
          </a:p>
          <a:p>
            <a:endParaRPr lang="en-IE" sz="2000" u="sng" dirty="0">
              <a:solidFill>
                <a:srgbClr val="0000FF"/>
              </a:solidFill>
            </a:endParaRPr>
          </a:p>
          <a:p>
            <a:pPr marL="342900" indent="-342900">
              <a:buFont typeface="Arial" panose="020B0604020202020204" pitchFamily="34" charset="0"/>
              <a:buChar char="•"/>
            </a:pPr>
            <a:r>
              <a:rPr lang="en-IE" sz="2000" u="sng" dirty="0">
                <a:solidFill>
                  <a:srgbClr val="0000FF"/>
                </a:solidFill>
                <a:hlinkClick r:id="rId3">
                  <a:extLst>
                    <a:ext uri="{A12FA001-AC4F-418D-AE19-62706E023703}">
                      <ahyp:hlinkClr xmlns:ahyp="http://schemas.microsoft.com/office/drawing/2018/hyperlinkcolor" val="tx"/>
                    </a:ext>
                  </a:extLst>
                </a:hlinkClick>
              </a:rPr>
              <a:t>https://www.gov.ie/en/campaigns/together/?referrer=/together/</a:t>
            </a:r>
            <a:endParaRPr lang="en-GB" sz="2000" dirty="0">
              <a:solidFill>
                <a:srgbClr val="0000FF"/>
              </a:solidFill>
            </a:endParaRP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IE" sz="2000" u="sng" dirty="0">
                <a:solidFill>
                  <a:srgbClr val="0000FF"/>
                </a:solidFill>
                <a:hlinkClick r:id="rId4">
                  <a:extLst>
                    <a:ext uri="{A12FA001-AC4F-418D-AE19-62706E023703}">
                      <ahyp:hlinkClr xmlns:ahyp="http://schemas.microsoft.com/office/drawing/2018/hyperlinkcolor" val="tx"/>
                    </a:ext>
                  </a:extLst>
                </a:hlinkClick>
              </a:rPr>
              <a:t>https://www.hse.ie/eng/services/list/4/mental-health-services/connecting-for-life/news/supports-and-services-during-covid-19.html</a:t>
            </a:r>
            <a:endParaRPr lang="en-GB" sz="2000" dirty="0">
              <a:solidFill>
                <a:srgbClr val="0000FF"/>
              </a:solidFill>
            </a:endParaRPr>
          </a:p>
          <a:p>
            <a:endParaRPr lang="en-GB" sz="2000" dirty="0">
              <a:solidFill>
                <a:srgbClr val="0000FF"/>
              </a:solidFill>
            </a:endParaRPr>
          </a:p>
        </p:txBody>
      </p:sp>
    </p:spTree>
    <p:extLst>
      <p:ext uri="{BB962C8B-B14F-4D97-AF65-F5344CB8AC3E}">
        <p14:creationId xmlns:p14="http://schemas.microsoft.com/office/powerpoint/2010/main" val="319322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CD0B7-1107-40D7-92CD-A7E2A81D4AC1}"/>
              </a:ext>
            </a:extLst>
          </p:cNvPr>
          <p:cNvSpPr>
            <a:spLocks noGrp="1"/>
          </p:cNvSpPr>
          <p:nvPr>
            <p:ph type="title"/>
          </p:nvPr>
        </p:nvSpPr>
        <p:spPr>
          <a:xfrm>
            <a:off x="683568" y="116632"/>
            <a:ext cx="8208912" cy="864096"/>
          </a:xfrm>
        </p:spPr>
        <p:txBody>
          <a:bodyPr>
            <a:normAutofit/>
          </a:bodyPr>
          <a:lstStyle/>
          <a:p>
            <a:r>
              <a:rPr lang="en-GB" sz="2400" b="1" i="0" u="none" strike="noStrike" baseline="0" dirty="0">
                <a:solidFill>
                  <a:srgbClr val="000000"/>
                </a:solidFill>
                <a:latin typeface="Calibri" panose="020F0502020204030204" pitchFamily="34" charset="0"/>
                <a:cs typeface="Calibri" panose="020F0502020204030204" pitchFamily="34" charset="0"/>
              </a:rPr>
              <a:t>key points of contact in </a:t>
            </a:r>
            <a:r>
              <a:rPr lang="en-GB" sz="2400" b="1" dirty="0">
                <a:solidFill>
                  <a:srgbClr val="000000"/>
                </a:solidFill>
                <a:latin typeface="Calibri" panose="020F0502020204030204" pitchFamily="34" charset="0"/>
                <a:cs typeface="Calibri" panose="020F0502020204030204" pitchFamily="34" charset="0"/>
              </a:rPr>
              <a:t>South Dublin</a:t>
            </a:r>
            <a:r>
              <a:rPr lang="en-GB" sz="2400" b="1" i="0" u="none" strike="noStrike" baseline="0" dirty="0">
                <a:solidFill>
                  <a:srgbClr val="000000"/>
                </a:solidFill>
                <a:latin typeface="Calibri" panose="020F0502020204030204" pitchFamily="34" charset="0"/>
                <a:cs typeface="Calibri" panose="020F0502020204030204" pitchFamily="34" charset="0"/>
              </a:rPr>
              <a:t> County Council for </a:t>
            </a:r>
            <a:r>
              <a:rPr lang="en-GB" sz="2400" b="1" i="0" u="none" strike="noStrike" baseline="0" dirty="0">
                <a:solidFill>
                  <a:schemeClr val="tx1"/>
                </a:solidFill>
                <a:latin typeface="Calibri" panose="020F0502020204030204" pitchFamily="34" charset="0"/>
                <a:cs typeface="Calibri" panose="020F0502020204030204" pitchFamily="34" charset="0"/>
              </a:rPr>
              <a:t>COVID-19 issues</a:t>
            </a:r>
            <a:endParaRPr lang="en-GB" sz="24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EDEC25B-4C53-43A9-B2F2-EBF24909E2DE}"/>
              </a:ext>
            </a:extLst>
          </p:cNvPr>
          <p:cNvSpPr>
            <a:spLocks noGrp="1"/>
          </p:cNvSpPr>
          <p:nvPr>
            <p:ph idx="1"/>
          </p:nvPr>
        </p:nvSpPr>
        <p:spPr>
          <a:xfrm>
            <a:off x="822960" y="1196752"/>
            <a:ext cx="7853496" cy="5040560"/>
          </a:xfrm>
        </p:spPr>
        <p:txBody>
          <a:bodyPr>
            <a:noAutofit/>
          </a:bodyPr>
          <a:lstStyle/>
          <a:p>
            <a:pPr marL="0" indent="0">
              <a:lnSpc>
                <a:spcPct val="100000"/>
              </a:lnSpc>
              <a:spcBef>
                <a:spcPts val="0"/>
              </a:spcBef>
              <a:buNone/>
            </a:pPr>
            <a:r>
              <a:rPr lang="en-GB" dirty="0">
                <a:solidFill>
                  <a:schemeClr val="tx1"/>
                </a:solidFill>
                <a:latin typeface="Calibri" panose="020F0502020204030204" pitchFamily="34" charset="0"/>
                <a:cs typeface="Calibri" panose="020F0502020204030204" pitchFamily="34" charset="0"/>
              </a:rPr>
              <a:t>We are here to help and advise with providing support in relation to COVID-19</a:t>
            </a:r>
          </a:p>
          <a:p>
            <a:pPr marL="0" indent="0">
              <a:lnSpc>
                <a:spcPct val="100000"/>
              </a:lnSpc>
              <a:spcBef>
                <a:spcPts val="0"/>
              </a:spcBef>
              <a:buNone/>
            </a:pPr>
            <a:endParaRPr lang="en-GB" dirty="0">
              <a:solidFill>
                <a:schemeClr val="tx1"/>
              </a:solidFill>
              <a:latin typeface="Calibri" panose="020F0502020204030204" pitchFamily="34" charset="0"/>
              <a:cs typeface="Calibri" panose="020F0502020204030204" pitchFamily="34" charset="0"/>
            </a:endParaRPr>
          </a:p>
          <a:p>
            <a:pPr marL="0" indent="0">
              <a:lnSpc>
                <a:spcPct val="100000"/>
              </a:lnSpc>
              <a:spcBef>
                <a:spcPts val="0"/>
              </a:spcBef>
              <a:buNone/>
            </a:pPr>
            <a:r>
              <a:rPr lang="en-GB" dirty="0">
                <a:solidFill>
                  <a:schemeClr val="tx1"/>
                </a:solidFill>
                <a:latin typeface="Calibri" panose="020F0502020204030204" pitchFamily="34" charset="0"/>
                <a:cs typeface="Calibri" panose="020F0502020204030204" pitchFamily="34" charset="0"/>
              </a:rPr>
              <a:t>Contact any of the following for advice and guidance: </a:t>
            </a:r>
          </a:p>
          <a:p>
            <a:pPr marL="0" indent="0">
              <a:lnSpc>
                <a:spcPct val="100000"/>
              </a:lnSpc>
              <a:spcBef>
                <a:spcPts val="0"/>
              </a:spcBef>
              <a:buNone/>
            </a:pPr>
            <a:endParaRPr lang="en-GB" dirty="0">
              <a:solidFill>
                <a:schemeClr val="tx1"/>
              </a:solidFill>
              <a:latin typeface="Calibri" panose="020F0502020204030204" pitchFamily="34" charset="0"/>
              <a:cs typeface="Calibri" panose="020F0502020204030204" pitchFamily="34" charset="0"/>
            </a:endParaRPr>
          </a:p>
          <a:p>
            <a:pPr>
              <a:lnSpc>
                <a:spcPct val="100000"/>
              </a:lnSpc>
              <a:spcBef>
                <a:spcPts val="0"/>
              </a:spcBef>
              <a:buFont typeface="Wingdings" panose="05000000000000000000" pitchFamily="2" charset="2"/>
              <a:buChar char="§"/>
            </a:pPr>
            <a:r>
              <a:rPr lang="en-GB" dirty="0">
                <a:solidFill>
                  <a:schemeClr val="tx1"/>
                </a:solidFill>
                <a:latin typeface="Calibri" panose="020F0502020204030204" pitchFamily="34" charset="0"/>
                <a:cs typeface="Calibri" panose="020F0502020204030204" pitchFamily="34" charset="0"/>
              </a:rPr>
              <a:t>Line Manager</a:t>
            </a:r>
          </a:p>
          <a:p>
            <a:pPr>
              <a:lnSpc>
                <a:spcPct val="100000"/>
              </a:lnSpc>
              <a:spcBef>
                <a:spcPts val="0"/>
              </a:spcBef>
              <a:buFont typeface="Wingdings" panose="05000000000000000000" pitchFamily="2" charset="2"/>
              <a:buChar char="§"/>
            </a:pPr>
            <a:r>
              <a:rPr lang="en-GB" dirty="0">
                <a:solidFill>
                  <a:schemeClr val="tx1"/>
                </a:solidFill>
                <a:latin typeface="Calibri" panose="020F0502020204030204" pitchFamily="34" charset="0"/>
                <a:cs typeface="Calibri" panose="020F0502020204030204" pitchFamily="34" charset="0"/>
              </a:rPr>
              <a:t>Health and Safety Officer </a:t>
            </a:r>
          </a:p>
          <a:p>
            <a:pPr>
              <a:lnSpc>
                <a:spcPct val="100000"/>
              </a:lnSpc>
              <a:spcBef>
                <a:spcPts val="0"/>
              </a:spcBef>
              <a:buFont typeface="Wingdings" panose="05000000000000000000" pitchFamily="2" charset="2"/>
              <a:buChar char="§"/>
            </a:pPr>
            <a:r>
              <a:rPr lang="en-GB" dirty="0">
                <a:solidFill>
                  <a:schemeClr val="tx1"/>
                </a:solidFill>
                <a:latin typeface="Calibri" panose="020F0502020204030204" pitchFamily="34" charset="0"/>
                <a:cs typeface="Calibri" panose="020F0502020204030204" pitchFamily="34" charset="0"/>
              </a:rPr>
              <a:t>Attendance Management Unit HR</a:t>
            </a:r>
          </a:p>
          <a:p>
            <a:pPr>
              <a:lnSpc>
                <a:spcPct val="100000"/>
              </a:lnSpc>
              <a:spcBef>
                <a:spcPts val="0"/>
              </a:spcBef>
              <a:buFont typeface="Wingdings" panose="05000000000000000000" pitchFamily="2" charset="2"/>
              <a:buChar char="§"/>
            </a:pPr>
            <a:r>
              <a:rPr lang="en-GB" dirty="0">
                <a:solidFill>
                  <a:schemeClr val="tx1"/>
                </a:solidFill>
                <a:latin typeface="Calibri" panose="020F0502020204030204" pitchFamily="34" charset="0"/>
                <a:cs typeface="Calibri" panose="020F0502020204030204" pitchFamily="34" charset="0"/>
              </a:rPr>
              <a:t>Lead Worker Representative</a:t>
            </a:r>
          </a:p>
          <a:p>
            <a:pPr>
              <a:lnSpc>
                <a:spcPct val="100000"/>
              </a:lnSpc>
              <a:spcBef>
                <a:spcPts val="0"/>
              </a:spcBef>
              <a:buFont typeface="Wingdings" panose="05000000000000000000" pitchFamily="2" charset="2"/>
              <a:buChar char="§"/>
            </a:pPr>
            <a:r>
              <a:rPr lang="en-GB" dirty="0">
                <a:solidFill>
                  <a:schemeClr val="tx1"/>
                </a:solidFill>
                <a:latin typeface="Calibri" panose="020F0502020204030204" pitchFamily="34" charset="0"/>
                <a:cs typeface="Calibri" panose="020F0502020204030204" pitchFamily="34" charset="0"/>
              </a:rPr>
              <a:t>Your local trade union reps</a:t>
            </a:r>
          </a:p>
        </p:txBody>
      </p:sp>
    </p:spTree>
    <p:extLst>
      <p:ext uri="{BB962C8B-B14F-4D97-AF65-F5344CB8AC3E}">
        <p14:creationId xmlns:p14="http://schemas.microsoft.com/office/powerpoint/2010/main" val="2475404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7147-E6B1-4B15-884C-540F6D819C33}"/>
              </a:ext>
            </a:extLst>
          </p:cNvPr>
          <p:cNvSpPr>
            <a:spLocks noGrp="1"/>
          </p:cNvSpPr>
          <p:nvPr>
            <p:ph type="title"/>
          </p:nvPr>
        </p:nvSpPr>
        <p:spPr>
          <a:xfrm>
            <a:off x="938758" y="382385"/>
            <a:ext cx="7633742" cy="742359"/>
          </a:xfrm>
        </p:spPr>
        <p:txBody>
          <a:bodyPr>
            <a:normAutofit/>
          </a:bodyPr>
          <a:lstStyle/>
          <a:p>
            <a:r>
              <a:rPr lang="en-IE" sz="2600" b="1" dirty="0">
                <a:latin typeface="Arial" panose="020B0604020202020204" pitchFamily="34" charset="0"/>
                <a:cs typeface="Arial" panose="020B0604020202020204" pitchFamily="34" charset="0"/>
              </a:rPr>
              <a:t>Introduction </a:t>
            </a:r>
          </a:p>
        </p:txBody>
      </p:sp>
      <p:sp>
        <p:nvSpPr>
          <p:cNvPr id="3" name="Content Placeholder 2">
            <a:extLst>
              <a:ext uri="{FF2B5EF4-FFF2-40B4-BE49-F238E27FC236}">
                <a16:creationId xmlns:a16="http://schemas.microsoft.com/office/drawing/2014/main" id="{D8234ADD-502B-435D-A0F3-131A93946673}"/>
              </a:ext>
            </a:extLst>
          </p:cNvPr>
          <p:cNvSpPr>
            <a:spLocks noGrp="1"/>
          </p:cNvSpPr>
          <p:nvPr>
            <p:ph idx="1"/>
          </p:nvPr>
        </p:nvSpPr>
        <p:spPr>
          <a:xfrm>
            <a:off x="938758" y="1340768"/>
            <a:ext cx="7633742" cy="4538825"/>
          </a:xfrm>
        </p:spPr>
        <p:txBody>
          <a:bodyPr>
            <a:normAutofit/>
          </a:bodyPr>
          <a:lstStyle/>
          <a:p>
            <a:pPr>
              <a:lnSpc>
                <a:spcPct val="100000"/>
              </a:lnSpc>
            </a:pPr>
            <a:r>
              <a:rPr lang="en-IE" sz="1500" dirty="0">
                <a:solidFill>
                  <a:schemeClr val="tx1"/>
                </a:solidFill>
                <a:latin typeface="Arial" panose="020B0604020202020204" pitchFamily="34" charset="0"/>
                <a:cs typeface="Calibri" panose="020F0502020204030204" pitchFamily="34" charset="0"/>
              </a:rPr>
              <a:t>The public health management of the COVID-19 pandemic in Ireland continues to evolve in light of changing circumstances and risks. </a:t>
            </a:r>
          </a:p>
          <a:p>
            <a:pPr>
              <a:lnSpc>
                <a:spcPct val="100000"/>
              </a:lnSpc>
            </a:pPr>
            <a:endParaRPr lang="en-IE" sz="1500" dirty="0">
              <a:solidFill>
                <a:schemeClr val="tx1"/>
              </a:solidFill>
              <a:latin typeface="Arial" panose="020B0604020202020204" pitchFamily="34" charset="0"/>
              <a:cs typeface="Calibri" panose="020F0502020204030204" pitchFamily="34" charset="0"/>
            </a:endParaRPr>
          </a:p>
          <a:p>
            <a:pPr>
              <a:lnSpc>
                <a:spcPct val="100000"/>
              </a:lnSpc>
            </a:pPr>
            <a:r>
              <a:rPr lang="en-IE" sz="1500" dirty="0">
                <a:solidFill>
                  <a:schemeClr val="tx1"/>
                </a:solidFill>
                <a:latin typeface="Arial" panose="020B0604020202020204" pitchFamily="34" charset="0"/>
                <a:cs typeface="Calibri" panose="020F0502020204030204" pitchFamily="34" charset="0"/>
              </a:rPr>
              <a:t>The key to a safe workplace remains strong communication of key messages and  consistency in the implementation of infection prevention and control measures, including self-isolation of those displaying symptoms. </a:t>
            </a:r>
          </a:p>
          <a:p>
            <a:endParaRPr lang="en-IE" sz="1500" dirty="0">
              <a:solidFill>
                <a:schemeClr val="tx1"/>
              </a:solidFill>
              <a:latin typeface="Arial" panose="020B0604020202020204" pitchFamily="34" charset="0"/>
              <a:cs typeface="Calibri" panose="020F0502020204030204" pitchFamily="34" charset="0"/>
            </a:endParaRPr>
          </a:p>
          <a:p>
            <a:r>
              <a:rPr lang="en-IE" sz="1500" dirty="0">
                <a:solidFill>
                  <a:schemeClr val="tx1"/>
                </a:solidFill>
                <a:latin typeface="Arial" panose="020B0604020202020204" pitchFamily="34" charset="0"/>
                <a:cs typeface="Calibri" panose="020F0502020204030204" pitchFamily="34" charset="0"/>
              </a:rPr>
              <a:t>New habits are already well-adopted and continued adoption of good infection prevention and control measures such as hand washing, respiratory hygiene, and ventilation is key to supporting the ongoing safe operating of workplaces. It is important that everyone continues to play their part in limiting transmission and continues to adhere to public health advice.</a:t>
            </a:r>
          </a:p>
          <a:p>
            <a:r>
              <a:rPr lang="en-IE" sz="1500" dirty="0">
                <a:solidFill>
                  <a:schemeClr val="tx1"/>
                </a:solidFill>
                <a:latin typeface="Arial" panose="020B0604020202020204" pitchFamily="34" charset="0"/>
                <a:cs typeface="Calibri" panose="020F0502020204030204" pitchFamily="34" charset="0"/>
              </a:rPr>
              <a:t>This induction is designed to provide information on the key control measures implemented by the Council and our responsibilities that will help to prevent the spread of COVID-19. </a:t>
            </a:r>
          </a:p>
          <a:p>
            <a:endParaRPr lang="en-IE" sz="1500" dirty="0">
              <a:solidFill>
                <a:schemeClr val="tx1"/>
              </a:solidFill>
              <a:latin typeface="Arial" panose="020B0604020202020204" pitchFamily="34" charset="0"/>
              <a:cs typeface="Calibri" panose="020F0502020204030204" pitchFamily="34" charset="0"/>
            </a:endParaRPr>
          </a:p>
          <a:p>
            <a:pPr>
              <a:lnSpc>
                <a:spcPct val="100000"/>
              </a:lnSpc>
            </a:pPr>
            <a:endParaRPr lang="en-IE" sz="1500" dirty="0">
              <a:solidFill>
                <a:schemeClr val="tx1"/>
              </a:solidFill>
              <a:latin typeface="Arial" panose="020B0604020202020204" pitchFamily="34" charset="0"/>
              <a:cs typeface="Calibri" panose="020F0502020204030204" pitchFamily="34" charset="0"/>
            </a:endParaRPr>
          </a:p>
          <a:p>
            <a:pPr>
              <a:lnSpc>
                <a:spcPct val="100000"/>
              </a:lnSpc>
            </a:pPr>
            <a:endParaRPr lang="en-IE" sz="1500" dirty="0">
              <a:solidFill>
                <a:schemeClr val="tx1"/>
              </a:solidFill>
              <a:latin typeface="Arial" panose="020B0604020202020204" pitchFamily="34" charset="0"/>
              <a:cs typeface="Calibri" panose="020F0502020204030204" pitchFamily="34" charset="0"/>
            </a:endParaRPr>
          </a:p>
          <a:p>
            <a:pPr>
              <a:lnSpc>
                <a:spcPct val="100000"/>
              </a:lnSpc>
            </a:pPr>
            <a:endParaRPr lang="en-IE" sz="1500" dirty="0">
              <a:solidFill>
                <a:schemeClr val="tx1"/>
              </a:solidFill>
              <a:latin typeface="Arial" panose="020B0604020202020204" pitchFamily="34" charset="0"/>
              <a:cs typeface="Calibri" panose="020F0502020204030204" pitchFamily="34" charset="0"/>
            </a:endParaRPr>
          </a:p>
          <a:p>
            <a:endParaRPr lang="en-IE" sz="1800" dirty="0">
              <a:solidFill>
                <a:srgbClr val="1F4E79"/>
              </a:solidFill>
              <a:effectLst/>
              <a:latin typeface="Calibri" panose="020F0502020204030204" pitchFamily="34" charset="0"/>
              <a:ea typeface="Calibri" panose="020F0502020204030204" pitchFamily="34" charset="0"/>
            </a:endParaRPr>
          </a:p>
          <a:p>
            <a:endParaRPr lang="en-IE" dirty="0"/>
          </a:p>
        </p:txBody>
      </p:sp>
      <p:pic>
        <p:nvPicPr>
          <p:cNvPr id="1028" name="Picture 4" descr="Home - Health Protection Surveillance Centre">
            <a:extLst>
              <a:ext uri="{FF2B5EF4-FFF2-40B4-BE49-F238E27FC236}">
                <a16:creationId xmlns:a16="http://schemas.microsoft.com/office/drawing/2014/main" id="{16D550C2-C973-4B0E-9296-516D810C5C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268"/>
            <a:ext cx="1728192" cy="1117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151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80254-3C1D-44C3-8C32-82B1111CC8F5}"/>
              </a:ext>
            </a:extLst>
          </p:cNvPr>
          <p:cNvSpPr>
            <a:spLocks noGrp="1"/>
          </p:cNvSpPr>
          <p:nvPr>
            <p:ph idx="1"/>
          </p:nvPr>
        </p:nvSpPr>
        <p:spPr>
          <a:xfrm>
            <a:off x="938758" y="764704"/>
            <a:ext cx="7633742" cy="5114889"/>
          </a:xfrm>
        </p:spPr>
        <p:txBody>
          <a:bodyPr>
            <a:normAutofit lnSpcReduction="10000"/>
          </a:bodyPr>
          <a:lstStyle/>
          <a:p>
            <a:pPr marL="0" lvl="0" indent="0">
              <a:buNone/>
            </a:pPr>
            <a:r>
              <a:rPr lang="en-IE" b="1" cap="all" spc="150" dirty="0">
                <a:solidFill>
                  <a:schemeClr val="tx2"/>
                </a:solidFill>
                <a:latin typeface="Arial" panose="020B0604020202020204" pitchFamily="34" charset="0"/>
                <a:ea typeface="+mj-ea"/>
                <a:cs typeface="Arial" panose="020B0604020202020204" pitchFamily="34" charset="0"/>
              </a:rPr>
              <a:t>Key measures for Employees</a:t>
            </a:r>
          </a:p>
          <a:p>
            <a:pPr lvl="0"/>
            <a:r>
              <a:rPr lang="en-IE" sz="1800" dirty="0">
                <a:solidFill>
                  <a:schemeClr val="tx1"/>
                </a:solidFill>
                <a:latin typeface="Arial" panose="020B0604020202020204" pitchFamily="34" charset="0"/>
                <a:cs typeface="Calibri" panose="020F0502020204030204" pitchFamily="34" charset="0"/>
              </a:rPr>
              <a:t>Follow current public health advice and guidance, such as good hygiene practices, frequent hand washing and respiratory hygiene to protect themselves and their work colleagues against infection.</a:t>
            </a:r>
          </a:p>
          <a:p>
            <a:pPr lvl="0"/>
            <a:r>
              <a:rPr lang="en-IE" sz="1800" dirty="0">
                <a:solidFill>
                  <a:schemeClr val="tx1"/>
                </a:solidFill>
                <a:latin typeface="Arial" panose="020B0604020202020204" pitchFamily="34" charset="0"/>
                <a:cs typeface="Calibri" panose="020F0502020204030204" pitchFamily="34" charset="0"/>
              </a:rPr>
              <a:t>Not to attend the work premises if they are displaying signs or symptoms of COVID-19: </a:t>
            </a:r>
            <a:r>
              <a:rPr lang="en-IE" sz="1800" dirty="0">
                <a:solidFill>
                  <a:schemeClr val="tx1"/>
                </a:solidFill>
                <a:latin typeface="Arial" panose="020B06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Symptoms of COVID-19 - HSE.ie</a:t>
            </a:r>
            <a:r>
              <a:rPr lang="en-IE" sz="1800" dirty="0">
                <a:solidFill>
                  <a:schemeClr val="tx1"/>
                </a:solidFill>
                <a:latin typeface="Arial" panose="020B0604020202020204" pitchFamily="34" charset="0"/>
                <a:cs typeface="Calibri" panose="020F0502020204030204" pitchFamily="34" charset="0"/>
              </a:rPr>
              <a:t> </a:t>
            </a:r>
          </a:p>
          <a:p>
            <a:pPr lvl="0"/>
            <a:r>
              <a:rPr lang="en-IE" sz="1800" dirty="0">
                <a:solidFill>
                  <a:schemeClr val="tx1"/>
                </a:solidFill>
                <a:latin typeface="Arial" panose="020B0604020202020204" pitchFamily="34" charset="0"/>
                <a:cs typeface="Calibri" panose="020F0502020204030204" pitchFamily="34" charset="0"/>
              </a:rPr>
              <a:t>Keep themselves up to-date on the signs and symptoms of COVID-19 and monitor their own well-being.</a:t>
            </a:r>
          </a:p>
          <a:p>
            <a:pPr lvl="0"/>
            <a:r>
              <a:rPr lang="en-IE" sz="1800" dirty="0">
                <a:solidFill>
                  <a:schemeClr val="tx1"/>
                </a:solidFill>
                <a:latin typeface="Arial" panose="020B0604020202020204" pitchFamily="34" charset="0"/>
                <a:cs typeface="Calibri" panose="020F0502020204030204" pitchFamily="34" charset="0"/>
              </a:rPr>
              <a:t>Follow the public health advice regarding self-isolation, restricting movement, testing and what to do if identified as a close contact </a:t>
            </a:r>
            <a:r>
              <a:rPr lang="en-IE" sz="1800" dirty="0">
                <a:solidFill>
                  <a:schemeClr val="tx1"/>
                </a:solidFill>
                <a:latin typeface="Arial" panose="020B060402020202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COVID-19 (coronavirus) - HSE.ie</a:t>
            </a:r>
            <a:endParaRPr lang="en-IE" sz="1800" dirty="0">
              <a:solidFill>
                <a:schemeClr val="tx1"/>
              </a:solidFill>
              <a:latin typeface="Arial" panose="020B0604020202020204" pitchFamily="34" charset="0"/>
              <a:cs typeface="Calibri" panose="020F0502020204030204" pitchFamily="34" charset="0"/>
            </a:endParaRPr>
          </a:p>
          <a:p>
            <a:pPr lvl="0"/>
            <a:r>
              <a:rPr lang="en-IE" sz="1800" dirty="0">
                <a:solidFill>
                  <a:schemeClr val="tx1"/>
                </a:solidFill>
                <a:latin typeface="Arial" panose="020B0604020202020204" pitchFamily="34" charset="0"/>
                <a:cs typeface="Calibri" panose="020F0502020204030204" pitchFamily="34" charset="0"/>
              </a:rPr>
              <a:t>Follow any specific measures in place to protect both yourself and to help prevent the spread of COVID-19 in the workplace </a:t>
            </a:r>
          </a:p>
          <a:p>
            <a:pPr lvl="0"/>
            <a:r>
              <a:rPr lang="en-IE" sz="1800" dirty="0">
                <a:solidFill>
                  <a:schemeClr val="tx1"/>
                </a:solidFill>
                <a:latin typeface="Arial" panose="020B0604020202020204" pitchFamily="34" charset="0"/>
                <a:cs typeface="Calibri" panose="020F0502020204030204" pitchFamily="34" charset="0"/>
              </a:rPr>
              <a:t>Report to Line Manager immediately if any symptoms develop during work. </a:t>
            </a:r>
          </a:p>
          <a:p>
            <a:endParaRPr lang="en-IE" dirty="0"/>
          </a:p>
        </p:txBody>
      </p:sp>
      <p:pic>
        <p:nvPicPr>
          <p:cNvPr id="4" name="Picture 4" descr="Home - Health Protection Surveillance Centre">
            <a:extLst>
              <a:ext uri="{FF2B5EF4-FFF2-40B4-BE49-F238E27FC236}">
                <a16:creationId xmlns:a16="http://schemas.microsoft.com/office/drawing/2014/main" id="{077D1844-5985-43A2-A7A5-0A6FD6833F3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0"/>
            <a:ext cx="1728192" cy="1117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917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99BC1-C8D1-481D-AAFB-AB1AC591203E}"/>
              </a:ext>
            </a:extLst>
          </p:cNvPr>
          <p:cNvSpPr>
            <a:spLocks noGrp="1"/>
          </p:cNvSpPr>
          <p:nvPr>
            <p:ph type="title"/>
          </p:nvPr>
        </p:nvSpPr>
        <p:spPr>
          <a:xfrm>
            <a:off x="827584" y="188640"/>
            <a:ext cx="7633742" cy="648072"/>
          </a:xfrm>
        </p:spPr>
        <p:txBody>
          <a:bodyPr>
            <a:normAutofit fontScale="90000"/>
          </a:bodyPr>
          <a:lstStyle/>
          <a:p>
            <a:r>
              <a:rPr lang="en-IE" sz="2700" b="1" dirty="0">
                <a:latin typeface="Arial" panose="020B0604020202020204" pitchFamily="34" charset="0"/>
                <a:cs typeface="Arial" panose="020B0604020202020204" pitchFamily="34" charset="0"/>
              </a:rPr>
              <a:t>COVID-19 symptoms </a:t>
            </a:r>
            <a:br>
              <a:rPr lang="en-IE" sz="2400" b="1" dirty="0">
                <a:latin typeface="Calibri" panose="020F0502020204030204" pitchFamily="34" charset="0"/>
                <a:cs typeface="Calibri" panose="020F0502020204030204" pitchFamily="34" charset="0"/>
              </a:rPr>
            </a:br>
            <a:endParaRPr lang="en-GB" sz="2400" b="1" dirty="0">
              <a:latin typeface="Calibri" panose="020F0502020204030204" pitchFamily="34" charset="0"/>
              <a:cs typeface="Calibri" panose="020F0502020204030204" pitchFamily="34" charset="0"/>
            </a:endParaRPr>
          </a:p>
        </p:txBody>
      </p:sp>
      <p:graphicFrame>
        <p:nvGraphicFramePr>
          <p:cNvPr id="6" name="Table 6">
            <a:extLst>
              <a:ext uri="{FF2B5EF4-FFF2-40B4-BE49-F238E27FC236}">
                <a16:creationId xmlns:a16="http://schemas.microsoft.com/office/drawing/2014/main" id="{29A328D6-71DF-4FFB-BC26-C662A7037863}"/>
              </a:ext>
            </a:extLst>
          </p:cNvPr>
          <p:cNvGraphicFramePr>
            <a:graphicFrameLocks noGrp="1"/>
          </p:cNvGraphicFramePr>
          <p:nvPr>
            <p:ph idx="1"/>
            <p:extLst>
              <p:ext uri="{D42A27DB-BD31-4B8C-83A1-F6EECF244321}">
                <p14:modId xmlns:p14="http://schemas.microsoft.com/office/powerpoint/2010/main" val="389620016"/>
              </p:ext>
            </p:extLst>
          </p:nvPr>
        </p:nvGraphicFramePr>
        <p:xfrm>
          <a:off x="827584" y="669045"/>
          <a:ext cx="7795004" cy="6186620"/>
        </p:xfrm>
        <a:graphic>
          <a:graphicData uri="http://schemas.openxmlformats.org/drawingml/2006/table">
            <a:tbl>
              <a:tblPr firstRow="1" bandRow="1">
                <a:tableStyleId>{5C22544A-7EE6-4342-B048-85BDC9FD1C3A}</a:tableStyleId>
              </a:tblPr>
              <a:tblGrid>
                <a:gridCol w="1923071">
                  <a:extLst>
                    <a:ext uri="{9D8B030D-6E8A-4147-A177-3AD203B41FA5}">
                      <a16:colId xmlns:a16="http://schemas.microsoft.com/office/drawing/2014/main" val="2802335189"/>
                    </a:ext>
                  </a:extLst>
                </a:gridCol>
                <a:gridCol w="1957311">
                  <a:extLst>
                    <a:ext uri="{9D8B030D-6E8A-4147-A177-3AD203B41FA5}">
                      <a16:colId xmlns:a16="http://schemas.microsoft.com/office/drawing/2014/main" val="1744137986"/>
                    </a:ext>
                  </a:extLst>
                </a:gridCol>
                <a:gridCol w="1957311">
                  <a:extLst>
                    <a:ext uri="{9D8B030D-6E8A-4147-A177-3AD203B41FA5}">
                      <a16:colId xmlns:a16="http://schemas.microsoft.com/office/drawing/2014/main" val="411585064"/>
                    </a:ext>
                  </a:extLst>
                </a:gridCol>
                <a:gridCol w="1957311">
                  <a:extLst>
                    <a:ext uri="{9D8B030D-6E8A-4147-A177-3AD203B41FA5}">
                      <a16:colId xmlns:a16="http://schemas.microsoft.com/office/drawing/2014/main" val="2214904739"/>
                    </a:ext>
                  </a:extLst>
                </a:gridCol>
              </a:tblGrid>
              <a:tr h="387500">
                <a:tc gridSpan="4">
                  <a:txBody>
                    <a:bodyPr/>
                    <a:lstStyle/>
                    <a:p>
                      <a:r>
                        <a:rPr lang="en-IE" sz="2000" dirty="0">
                          <a:latin typeface="Calibri" panose="020F0502020204030204" pitchFamily="34" charset="0"/>
                          <a:cs typeface="Calibri" panose="020F0502020204030204" pitchFamily="34" charset="0"/>
                        </a:rPr>
                        <a:t>The most common symptoms are: </a:t>
                      </a:r>
                      <a:endParaRPr lang="en-GB" sz="2000" dirty="0">
                        <a:latin typeface="Calibri" panose="020F0502020204030204" pitchFamily="34" charset="0"/>
                        <a:cs typeface="Calibri" panose="020F0502020204030204" pitchFamily="34" charset="0"/>
                      </a:endParaRP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394851057"/>
                  </a:ext>
                </a:extLst>
              </a:tr>
              <a:tr h="1005020">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2593952932"/>
                  </a:ext>
                </a:extLst>
              </a:tr>
              <a:tr h="1579806">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Cough:</a:t>
                      </a:r>
                      <a:r>
                        <a:rPr lang="en-IE" sz="2000" kern="1200" dirty="0">
                          <a:solidFill>
                            <a:schemeClr val="dk1"/>
                          </a:solidFill>
                          <a:effectLst/>
                          <a:latin typeface="Calibri" panose="020F0502020204030204" pitchFamily="34" charset="0"/>
                          <a:ea typeface="+mn-ea"/>
                          <a:cs typeface="Calibri" panose="020F0502020204030204" pitchFamily="34" charset="0"/>
                        </a:rPr>
                        <a:t> A new cough – this can be any kind of cough not just dry</a:t>
                      </a:r>
                      <a:endParaRPr lang="en-GB" sz="2000" dirty="0">
                        <a:latin typeface="Calibri" panose="020F0502020204030204" pitchFamily="34" charset="0"/>
                        <a:cs typeface="Calibri" panose="020F0502020204030204" pitchFamily="34" charset="0"/>
                      </a:endParaRPr>
                    </a:p>
                  </a:txBody>
                  <a:tcPr/>
                </a:tc>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Fever:</a:t>
                      </a:r>
                      <a:r>
                        <a:rPr lang="en-IE" sz="2000" kern="1200" dirty="0">
                          <a:solidFill>
                            <a:schemeClr val="dk1"/>
                          </a:solidFill>
                          <a:effectLst/>
                          <a:latin typeface="Calibri" panose="020F0502020204030204" pitchFamily="34" charset="0"/>
                          <a:ea typeface="+mn-ea"/>
                          <a:cs typeface="Calibri" panose="020F0502020204030204" pitchFamily="34" charset="0"/>
                        </a:rPr>
                        <a:t> High Temperature (38</a:t>
                      </a:r>
                      <a:r>
                        <a:rPr lang="en-IE" sz="2000" kern="1200" baseline="30000" dirty="0">
                          <a:solidFill>
                            <a:schemeClr val="dk1"/>
                          </a:solidFill>
                          <a:effectLst/>
                          <a:latin typeface="Calibri" panose="020F0502020204030204" pitchFamily="34" charset="0"/>
                          <a:ea typeface="+mn-ea"/>
                          <a:cs typeface="Calibri" panose="020F0502020204030204" pitchFamily="34" charset="0"/>
                        </a:rPr>
                        <a:t>o</a:t>
                      </a:r>
                      <a:r>
                        <a:rPr lang="en-IE" sz="2000" kern="1200" dirty="0">
                          <a:solidFill>
                            <a:schemeClr val="dk1"/>
                          </a:solidFill>
                          <a:effectLst/>
                          <a:latin typeface="Calibri" panose="020F0502020204030204" pitchFamily="34" charset="0"/>
                          <a:ea typeface="+mn-ea"/>
                          <a:cs typeface="Calibri" panose="020F0502020204030204" pitchFamily="34" charset="0"/>
                        </a:rPr>
                        <a:t> C or above) – including having chills</a:t>
                      </a:r>
                      <a:endParaRPr lang="en-GB" sz="2000" dirty="0">
                        <a:latin typeface="Calibri" panose="020F0502020204030204" pitchFamily="34" charset="0"/>
                        <a:cs typeface="Calibri" panose="020F0502020204030204" pitchFamily="34" charset="0"/>
                      </a:endParaRPr>
                    </a:p>
                  </a:txBody>
                  <a:tcPr/>
                </a:tc>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Shortness of Breath </a:t>
                      </a:r>
                      <a:r>
                        <a:rPr lang="en-IE" sz="2000" b="0" kern="1200" dirty="0">
                          <a:solidFill>
                            <a:schemeClr val="dk1"/>
                          </a:solidFill>
                          <a:effectLst/>
                          <a:latin typeface="Calibri" panose="020F0502020204030204" pitchFamily="34" charset="0"/>
                          <a:ea typeface="+mn-ea"/>
                          <a:cs typeface="Calibri" panose="020F0502020204030204" pitchFamily="34" charset="0"/>
                        </a:rPr>
                        <a:t>or breathing difficulties </a:t>
                      </a:r>
                      <a:endParaRPr lang="en-GB" sz="2000" b="0" dirty="0">
                        <a:latin typeface="Calibri" panose="020F0502020204030204" pitchFamily="34" charset="0"/>
                        <a:cs typeface="Calibri" panose="020F0502020204030204" pitchFamily="34" charset="0"/>
                      </a:endParaRPr>
                    </a:p>
                  </a:txBody>
                  <a:tcPr/>
                </a:tc>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Loss or change to your sense or smell or taste</a:t>
                      </a:r>
                      <a:endParaRPr lang="en-GB"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02941271"/>
                  </a:ext>
                </a:extLst>
              </a:tr>
              <a:tr h="3099998">
                <a:tc gridSpan="4">
                  <a:txBody>
                    <a:bodyPr/>
                    <a:lstStyle/>
                    <a:p>
                      <a:r>
                        <a:rPr lang="en-GB" sz="1800" dirty="0"/>
                        <a:t>Other symptoms may include:</a:t>
                      </a:r>
                    </a:p>
                    <a:p>
                      <a:pPr marL="342900" indent="-342900">
                        <a:buFont typeface="Arial" panose="020B0604020202020204" pitchFamily="34" charset="0"/>
                        <a:buChar char="•"/>
                      </a:pPr>
                      <a:r>
                        <a:rPr lang="en-GB" sz="1800" dirty="0"/>
                        <a:t>Nasal congestion (runny or blocked nose)</a:t>
                      </a:r>
                    </a:p>
                    <a:p>
                      <a:pPr marL="342900" indent="-342900">
                        <a:buFont typeface="Arial" panose="020B0604020202020204" pitchFamily="34" charset="0"/>
                        <a:buChar char="•"/>
                      </a:pPr>
                      <a:r>
                        <a:rPr lang="en-GB" sz="1800" dirty="0"/>
                        <a:t>Conjunctivitis (also known as red eyes)</a:t>
                      </a:r>
                    </a:p>
                    <a:p>
                      <a:pPr marL="342900" indent="-342900">
                        <a:buFont typeface="Arial" panose="020B0604020202020204" pitchFamily="34" charset="0"/>
                        <a:buChar char="•"/>
                      </a:pPr>
                      <a:r>
                        <a:rPr lang="en-GB" sz="1800" dirty="0"/>
                        <a:t>Nausea, vomiting or diarrhoea,</a:t>
                      </a:r>
                    </a:p>
                    <a:p>
                      <a:pPr marL="342900" indent="-342900">
                        <a:buFont typeface="Arial" panose="020B0604020202020204" pitchFamily="34" charset="0"/>
                        <a:buChar char="•"/>
                      </a:pPr>
                      <a:r>
                        <a:rPr lang="en-GB" sz="1800" dirty="0"/>
                        <a:t>Aches and pains or tiredness, </a:t>
                      </a:r>
                      <a:endParaRPr lang="en-GB" sz="1800" dirty="0">
                        <a:solidFill>
                          <a:schemeClr val="dk1"/>
                        </a:solidFill>
                        <a:effectLst/>
                        <a:latin typeface="+mn-lt"/>
                        <a:ea typeface="+mn-ea"/>
                        <a:cs typeface="+mn-cs"/>
                      </a:endParaRPr>
                    </a:p>
                    <a:p>
                      <a:pPr marL="342900" indent="-342900">
                        <a:buFont typeface="Arial" panose="020B0604020202020204" pitchFamily="34" charset="0"/>
                        <a:buChar char="•"/>
                      </a:pPr>
                      <a:r>
                        <a:rPr lang="en-GB" sz="1800" dirty="0">
                          <a:solidFill>
                            <a:schemeClr val="dk1"/>
                          </a:solidFill>
                          <a:effectLst/>
                          <a:latin typeface="+mn-lt"/>
                          <a:ea typeface="+mn-ea"/>
                          <a:cs typeface="+mn-cs"/>
                        </a:rPr>
                        <a:t>Different types of rash,</a:t>
                      </a:r>
                      <a:endParaRPr lang="en-GB" sz="1800" dirty="0"/>
                    </a:p>
                    <a:p>
                      <a:pPr marL="342900" indent="-342900">
                        <a:buFont typeface="Arial" panose="020B0604020202020204" pitchFamily="34" charset="0"/>
                        <a:buChar char="•"/>
                      </a:pPr>
                      <a:r>
                        <a:rPr lang="en-GB" sz="1800" dirty="0"/>
                        <a:t>Sore throat,</a:t>
                      </a:r>
                    </a:p>
                    <a:p>
                      <a:pPr marL="342900" indent="-342900">
                        <a:buFont typeface="Arial" panose="020B0604020202020204" pitchFamily="34" charset="0"/>
                        <a:buChar char="•"/>
                      </a:pPr>
                      <a:r>
                        <a:rPr lang="en-GB" sz="1800" dirty="0"/>
                        <a:t>Headaches, </a:t>
                      </a:r>
                    </a:p>
                    <a:p>
                      <a:pPr marL="342900" indent="-342900">
                        <a:buFont typeface="Arial" panose="020B0604020202020204" pitchFamily="34" charset="0"/>
                        <a:buChar char="•"/>
                      </a:pPr>
                      <a:r>
                        <a:rPr lang="en-GB" sz="1800" dirty="0"/>
                        <a:t>Chills or dizziness. </a:t>
                      </a:r>
                    </a:p>
                    <a:p>
                      <a:endParaRPr lang="en-IE" sz="2000" b="1" dirty="0">
                        <a:latin typeface="Calibri" panose="020F0502020204030204" pitchFamily="34" charset="0"/>
                        <a:cs typeface="Calibri" panose="020F0502020204030204" pitchFamily="34" charset="0"/>
                        <a:hlinkClick r:id="rId3"/>
                      </a:endParaRPr>
                    </a:p>
                    <a:p>
                      <a:endParaRPr lang="en-GB" sz="2000" dirty="0">
                        <a:latin typeface="Calibri" panose="020F0502020204030204" pitchFamily="34" charset="0"/>
                        <a:cs typeface="Calibri" panose="020F0502020204030204" pitchFamily="34" charset="0"/>
                      </a:endParaRP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48045732"/>
                  </a:ext>
                </a:extLst>
              </a:tr>
            </a:tbl>
          </a:graphicData>
        </a:graphic>
      </p:graphicFrame>
      <p:pic>
        <p:nvPicPr>
          <p:cNvPr id="12" name="Picture 11">
            <a:extLst>
              <a:ext uri="{FF2B5EF4-FFF2-40B4-BE49-F238E27FC236}">
                <a16:creationId xmlns:a16="http://schemas.microsoft.com/office/drawing/2014/main" id="{CDA963C8-FC04-4B0E-B54E-2A3E2B4B31B7}"/>
              </a:ext>
            </a:extLst>
          </p:cNvPr>
          <p:cNvPicPr/>
          <p:nvPr/>
        </p:nvPicPr>
        <p:blipFill>
          <a:blip r:embed="rId4"/>
          <a:stretch>
            <a:fillRect/>
          </a:stretch>
        </p:blipFill>
        <p:spPr>
          <a:xfrm>
            <a:off x="947683" y="1124744"/>
            <a:ext cx="1152128" cy="1008112"/>
          </a:xfrm>
          <a:prstGeom prst="rect">
            <a:avLst/>
          </a:prstGeom>
        </p:spPr>
      </p:pic>
      <p:pic>
        <p:nvPicPr>
          <p:cNvPr id="13" name="Picture 12">
            <a:extLst>
              <a:ext uri="{FF2B5EF4-FFF2-40B4-BE49-F238E27FC236}">
                <a16:creationId xmlns:a16="http://schemas.microsoft.com/office/drawing/2014/main" id="{925E0056-C946-4952-B645-AE10BA39A537}"/>
              </a:ext>
            </a:extLst>
          </p:cNvPr>
          <p:cNvPicPr/>
          <p:nvPr/>
        </p:nvPicPr>
        <p:blipFill>
          <a:blip r:embed="rId5"/>
          <a:stretch>
            <a:fillRect/>
          </a:stretch>
        </p:blipFill>
        <p:spPr>
          <a:xfrm>
            <a:off x="2900775" y="1052736"/>
            <a:ext cx="1152128" cy="1008112"/>
          </a:xfrm>
          <a:prstGeom prst="rect">
            <a:avLst/>
          </a:prstGeom>
        </p:spPr>
      </p:pic>
      <p:pic>
        <p:nvPicPr>
          <p:cNvPr id="14" name="Picture 13">
            <a:extLst>
              <a:ext uri="{FF2B5EF4-FFF2-40B4-BE49-F238E27FC236}">
                <a16:creationId xmlns:a16="http://schemas.microsoft.com/office/drawing/2014/main" id="{CC09B216-15D8-402D-9FC5-02A4B54860DF}"/>
              </a:ext>
            </a:extLst>
          </p:cNvPr>
          <p:cNvPicPr/>
          <p:nvPr/>
        </p:nvPicPr>
        <p:blipFill>
          <a:blip r:embed="rId6"/>
          <a:stretch>
            <a:fillRect/>
          </a:stretch>
        </p:blipFill>
        <p:spPr>
          <a:xfrm>
            <a:off x="4853867" y="1090270"/>
            <a:ext cx="1152128" cy="1008112"/>
          </a:xfrm>
          <a:prstGeom prst="rect">
            <a:avLst/>
          </a:prstGeom>
        </p:spPr>
      </p:pic>
      <p:pic>
        <p:nvPicPr>
          <p:cNvPr id="4" name="Picture 3">
            <a:extLst>
              <a:ext uri="{FF2B5EF4-FFF2-40B4-BE49-F238E27FC236}">
                <a16:creationId xmlns:a16="http://schemas.microsoft.com/office/drawing/2014/main" id="{2C65E95A-201C-4908-809A-B26DEB4A21EB}"/>
              </a:ext>
            </a:extLst>
          </p:cNvPr>
          <p:cNvPicPr>
            <a:picLocks noChangeAspect="1"/>
          </p:cNvPicPr>
          <p:nvPr/>
        </p:nvPicPr>
        <p:blipFill>
          <a:blip r:embed="rId7"/>
          <a:stretch>
            <a:fillRect/>
          </a:stretch>
        </p:blipFill>
        <p:spPr>
          <a:xfrm>
            <a:off x="7020272" y="1096194"/>
            <a:ext cx="1038269" cy="1008112"/>
          </a:xfrm>
          <a:prstGeom prst="rect">
            <a:avLst/>
          </a:prstGeom>
        </p:spPr>
      </p:pic>
    </p:spTree>
    <p:extLst>
      <p:ext uri="{BB962C8B-B14F-4D97-AF65-F5344CB8AC3E}">
        <p14:creationId xmlns:p14="http://schemas.microsoft.com/office/powerpoint/2010/main" val="161366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99BC1-C8D1-481D-AAFB-AB1AC591203E}"/>
              </a:ext>
            </a:extLst>
          </p:cNvPr>
          <p:cNvSpPr>
            <a:spLocks noGrp="1"/>
          </p:cNvSpPr>
          <p:nvPr>
            <p:ph type="title"/>
          </p:nvPr>
        </p:nvSpPr>
        <p:spPr>
          <a:xfrm>
            <a:off x="827584" y="188640"/>
            <a:ext cx="7633742" cy="648072"/>
          </a:xfrm>
        </p:spPr>
        <p:txBody>
          <a:bodyPr>
            <a:normAutofit fontScale="90000"/>
          </a:bodyPr>
          <a:lstStyle/>
          <a:p>
            <a:r>
              <a:rPr lang="en-IE" sz="2700" b="1" dirty="0">
                <a:latin typeface="Arial" panose="020B0604020202020204" pitchFamily="34" charset="0"/>
                <a:cs typeface="Arial" panose="020B0604020202020204" pitchFamily="34" charset="0"/>
              </a:rPr>
              <a:t>COVID-19 symptoms </a:t>
            </a:r>
            <a:br>
              <a:rPr lang="en-IE" sz="2400" b="1" dirty="0">
                <a:latin typeface="Calibri" panose="020F0502020204030204" pitchFamily="34" charset="0"/>
                <a:cs typeface="Calibri" panose="020F0502020204030204" pitchFamily="34" charset="0"/>
              </a:rPr>
            </a:br>
            <a:endParaRPr lang="en-GB" sz="2400" b="1" dirty="0">
              <a:latin typeface="Calibri" panose="020F0502020204030204" pitchFamily="34" charset="0"/>
              <a:cs typeface="Calibri" panose="020F0502020204030204" pitchFamily="34" charset="0"/>
            </a:endParaRPr>
          </a:p>
        </p:txBody>
      </p:sp>
      <p:graphicFrame>
        <p:nvGraphicFramePr>
          <p:cNvPr id="6" name="Table 6">
            <a:extLst>
              <a:ext uri="{FF2B5EF4-FFF2-40B4-BE49-F238E27FC236}">
                <a16:creationId xmlns:a16="http://schemas.microsoft.com/office/drawing/2014/main" id="{29A328D6-71DF-4FFB-BC26-C662A7037863}"/>
              </a:ext>
            </a:extLst>
          </p:cNvPr>
          <p:cNvGraphicFramePr>
            <a:graphicFrameLocks noGrp="1"/>
          </p:cNvGraphicFramePr>
          <p:nvPr>
            <p:ph idx="1"/>
            <p:extLst>
              <p:ext uri="{D42A27DB-BD31-4B8C-83A1-F6EECF244321}">
                <p14:modId xmlns:p14="http://schemas.microsoft.com/office/powerpoint/2010/main" val="1425209204"/>
              </p:ext>
            </p:extLst>
          </p:nvPr>
        </p:nvGraphicFramePr>
        <p:xfrm>
          <a:off x="827584" y="669044"/>
          <a:ext cx="7795004" cy="5280235"/>
        </p:xfrm>
        <a:graphic>
          <a:graphicData uri="http://schemas.openxmlformats.org/drawingml/2006/table">
            <a:tbl>
              <a:tblPr firstRow="1" bandRow="1">
                <a:tableStyleId>{5C22544A-7EE6-4342-B048-85BDC9FD1C3A}</a:tableStyleId>
              </a:tblPr>
              <a:tblGrid>
                <a:gridCol w="7795004">
                  <a:extLst>
                    <a:ext uri="{9D8B030D-6E8A-4147-A177-3AD203B41FA5}">
                      <a16:colId xmlns:a16="http://schemas.microsoft.com/office/drawing/2014/main" val="2802335189"/>
                    </a:ext>
                  </a:extLst>
                </a:gridCol>
              </a:tblGrid>
              <a:tr h="549804">
                <a:tc>
                  <a:txBody>
                    <a:bodyPr/>
                    <a:lstStyle/>
                    <a:p>
                      <a:endParaRPr lang="en-GB"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94851057"/>
                  </a:ext>
                </a:extLst>
              </a:tr>
              <a:tr h="473043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IE" sz="1800" kern="1200" dirty="0">
                        <a:solidFill>
                          <a:schemeClr val="dk1"/>
                        </a:solidFill>
                        <a:effectLst/>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IE" sz="1800" kern="1200" dirty="0">
                          <a:solidFill>
                            <a:schemeClr val="dk1"/>
                          </a:solidFill>
                          <a:effectLst/>
                          <a:latin typeface="Calibri" panose="020F0502020204030204" pitchFamily="34" charset="0"/>
                          <a:ea typeface="+mn-ea"/>
                          <a:cs typeface="Calibri" panose="020F0502020204030204" pitchFamily="34" charset="0"/>
                        </a:rPr>
                        <a:t>You may not have all of these symptoms or your symptoms may be mild. Symptoms may vary for different age groups or variants or the virus. It can take up to 14 days for symptoms to show.  You can spread COVID-19 during this time.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IE" sz="1800" b="1" kern="1200" dirty="0">
                        <a:solidFill>
                          <a:schemeClr val="dk1"/>
                        </a:solidFill>
                        <a:effectLst/>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IE" sz="1800" b="1" kern="1200" dirty="0">
                          <a:solidFill>
                            <a:schemeClr val="dk1"/>
                          </a:solidFill>
                          <a:effectLst/>
                          <a:latin typeface="Calibri" panose="020F0502020204030204" pitchFamily="34" charset="0"/>
                          <a:ea typeface="+mn-ea"/>
                          <a:cs typeface="Calibri" panose="020F0502020204030204" pitchFamily="34" charset="0"/>
                        </a:rPr>
                        <a:t>If you have any symptoms of COVID-19 you must not attend the workplace. Self isolate and follow HSE advice, including in relation to testing and mask wearing.</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IE" sz="1800" b="1" kern="1200" dirty="0">
                        <a:solidFill>
                          <a:schemeClr val="dk1"/>
                        </a:solidFill>
                        <a:effectLst/>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IE" sz="1800" b="0" kern="1200" dirty="0">
                          <a:solidFill>
                            <a:schemeClr val="dk1"/>
                          </a:solidFill>
                          <a:effectLst/>
                          <a:latin typeface="Calibri" panose="020F0502020204030204" pitchFamily="34" charset="0"/>
                          <a:ea typeface="+mn-ea"/>
                          <a:cs typeface="Calibri" panose="020F0502020204030204" pitchFamily="34" charset="0"/>
                        </a:rPr>
                        <a:t>Contact your GP if you are in any doubt about any symptoms you have. </a:t>
                      </a:r>
                    </a:p>
                    <a:p>
                      <a:pPr marL="0" marR="0" lvl="0" indent="0" algn="l" defTabSz="685800" rtl="0" eaLnBrk="1" fontAlgn="auto" latinLnBrk="0" hangingPunct="1">
                        <a:lnSpc>
                          <a:spcPct val="100000"/>
                        </a:lnSpc>
                        <a:spcBef>
                          <a:spcPts val="0"/>
                        </a:spcBef>
                        <a:spcAft>
                          <a:spcPts val="0"/>
                        </a:spcAft>
                        <a:buClrTx/>
                        <a:buSzTx/>
                        <a:buFontTx/>
                        <a:buNone/>
                        <a:tabLst/>
                        <a:defRPr/>
                      </a:pPr>
                      <a:r>
                        <a:rPr lang="en-IE" sz="1800" b="1" kern="1200" dirty="0">
                          <a:solidFill>
                            <a:schemeClr val="dk1"/>
                          </a:solidFill>
                          <a:effectLst/>
                          <a:latin typeface="Calibri" panose="020F0502020204030204" pitchFamily="34" charset="0"/>
                          <a:ea typeface="+mn-ea"/>
                          <a:cs typeface="Calibri" panose="020F0502020204030204" pitchFamily="34" charset="0"/>
                        </a:rPr>
                        <a:t> </a:t>
                      </a:r>
                    </a:p>
                    <a:p>
                      <a:pPr marL="342900" lvl="0" indent="-342900">
                        <a:lnSpc>
                          <a:spcPct val="115000"/>
                        </a:lnSpc>
                        <a:buFont typeface="Wingdings" panose="05000000000000000000" pitchFamily="2" charset="2"/>
                        <a:buChar char=""/>
                      </a:pPr>
                      <a:r>
                        <a:rPr lang="en-IE" sz="1800" kern="1200" dirty="0">
                          <a:solidFill>
                            <a:schemeClr val="dk1"/>
                          </a:solidFill>
                          <a:effectLst/>
                          <a:latin typeface="Calibri" panose="020F0502020204030204" pitchFamily="34" charset="0"/>
                          <a:ea typeface="+mn-ea"/>
                          <a:cs typeface="Calibri" panose="020F0502020204030204" pitchFamily="34" charset="0"/>
                        </a:rPr>
                        <a:t>For further information on COVID-19 symptoms please follow this link:  </a:t>
                      </a:r>
                      <a:r>
                        <a:rPr lang="en-IE" sz="2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Symptoms of COVID-19 - HSE.ie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r>
                        <a:rPr lang="en-IE" sz="1800" kern="1200" dirty="0">
                          <a:solidFill>
                            <a:schemeClr val="dk1"/>
                          </a:solidFill>
                          <a:effectLst/>
                          <a:latin typeface="Calibri" panose="020F0502020204030204" pitchFamily="34" charset="0"/>
                          <a:ea typeface="+mn-ea"/>
                          <a:cs typeface="Calibri" panose="020F0502020204030204" pitchFamily="34" charset="0"/>
                        </a:rPr>
                        <a:t>For further information on COVID-19 testing please follow this link: </a:t>
                      </a:r>
                      <a:r>
                        <a:rPr lang="en-IE" sz="20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Get tested for COVID-19 - HSE.ie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8045732"/>
                  </a:ext>
                </a:extLst>
              </a:tr>
            </a:tbl>
          </a:graphicData>
        </a:graphic>
      </p:graphicFrame>
      <p:pic>
        <p:nvPicPr>
          <p:cNvPr id="8" name="Picture 7" descr="Diagram, text&#10;&#10;Description automatically generated">
            <a:extLst>
              <a:ext uri="{FF2B5EF4-FFF2-40B4-BE49-F238E27FC236}">
                <a16:creationId xmlns:a16="http://schemas.microsoft.com/office/drawing/2014/main" id="{453F146E-B255-4BAD-AA14-E5F3ACF144EF}"/>
              </a:ext>
            </a:extLst>
          </p:cNvPr>
          <p:cNvPicPr>
            <a:picLocks noChangeAspect="1"/>
          </p:cNvPicPr>
          <p:nvPr/>
        </p:nvPicPr>
        <p:blipFill>
          <a:blip r:embed="rId5"/>
          <a:stretch>
            <a:fillRect/>
          </a:stretch>
        </p:blipFill>
        <p:spPr>
          <a:xfrm>
            <a:off x="7711263" y="0"/>
            <a:ext cx="1210305" cy="1512168"/>
          </a:xfrm>
          <a:prstGeom prst="rect">
            <a:avLst/>
          </a:prstGeom>
        </p:spPr>
      </p:pic>
    </p:spTree>
    <p:extLst>
      <p:ext uri="{BB962C8B-B14F-4D97-AF65-F5344CB8AC3E}">
        <p14:creationId xmlns:p14="http://schemas.microsoft.com/office/powerpoint/2010/main" val="331627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DF42F-5583-4B45-9CB5-6E7E6ADE17D1}"/>
              </a:ext>
            </a:extLst>
          </p:cNvPr>
          <p:cNvSpPr>
            <a:spLocks noGrp="1"/>
          </p:cNvSpPr>
          <p:nvPr>
            <p:ph type="title"/>
          </p:nvPr>
        </p:nvSpPr>
        <p:spPr>
          <a:xfrm>
            <a:off x="611560" y="94353"/>
            <a:ext cx="8208912" cy="454327"/>
          </a:xfrm>
        </p:spPr>
        <p:txBody>
          <a:bodyPr>
            <a:normAutofit/>
          </a:bodyPr>
          <a:lstStyle/>
          <a:p>
            <a:r>
              <a:rPr lang="en-IE" sz="2400" b="1" dirty="0">
                <a:latin typeface="Arial" panose="020B0604020202020204" pitchFamily="34" charset="0"/>
                <a:cs typeface="Arial" panose="020B0604020202020204" pitchFamily="34" charset="0"/>
              </a:rPr>
              <a:t>Close Contacts</a:t>
            </a:r>
            <a:endParaRPr lang="en-GB"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0612B1-BBD2-4718-8BE3-90B456E42B67}"/>
              </a:ext>
            </a:extLst>
          </p:cNvPr>
          <p:cNvSpPr>
            <a:spLocks noGrp="1"/>
          </p:cNvSpPr>
          <p:nvPr>
            <p:ph idx="1"/>
          </p:nvPr>
        </p:nvSpPr>
        <p:spPr>
          <a:xfrm>
            <a:off x="683568" y="908720"/>
            <a:ext cx="8064896" cy="4680520"/>
          </a:xfrm>
        </p:spPr>
        <p:txBody>
          <a:bodyPr>
            <a:normAutofit fontScale="92500" lnSpcReduction="20000"/>
          </a:bodyPr>
          <a:lstStyle/>
          <a:p>
            <a:pPr marL="0" indent="0">
              <a:buNone/>
            </a:pPr>
            <a:r>
              <a:rPr lang="en-IE" sz="3100" dirty="0">
                <a:solidFill>
                  <a:schemeClr val="tx1"/>
                </a:solidFill>
                <a:latin typeface="Arial" panose="020B0604020202020204" pitchFamily="34" charset="0"/>
                <a:cs typeface="Arial" panose="020B0604020202020204" pitchFamily="34" charset="0"/>
              </a:rPr>
              <a:t>If you have been in contact with someone who tested positive for COVID-19, you will get a text message from the HSE. Follow the HSE advice set out at: </a:t>
            </a:r>
            <a:r>
              <a:rPr lang="en-GB" sz="3100" dirty="0">
                <a:hlinkClick r:id="rId2"/>
              </a:rPr>
              <a:t>If you are a close contact of COVID-19 - HSE.ie</a:t>
            </a:r>
            <a:r>
              <a:rPr lang="en-GB" sz="3100" dirty="0">
                <a:solidFill>
                  <a:schemeClr val="tx1"/>
                </a:solidFill>
                <a:latin typeface="Arial" panose="020B0604020202020204" pitchFamily="34" charset="0"/>
                <a:cs typeface="Arial" panose="020B0604020202020204" pitchFamily="34" charset="0"/>
              </a:rPr>
              <a:t>.</a:t>
            </a:r>
            <a:endParaRPr lang="en-IE" sz="3100" dirty="0">
              <a:solidFill>
                <a:schemeClr val="tx1"/>
              </a:solidFill>
              <a:latin typeface="Arial" panose="020B0604020202020204" pitchFamily="34" charset="0"/>
              <a:cs typeface="Arial" panose="020B0604020202020204" pitchFamily="34" charset="0"/>
            </a:endParaRPr>
          </a:p>
          <a:p>
            <a:pPr marL="0" indent="0">
              <a:buNone/>
            </a:pPr>
            <a:endParaRPr lang="en-IE" sz="3100" dirty="0">
              <a:solidFill>
                <a:schemeClr val="tx1"/>
              </a:solidFill>
              <a:latin typeface="Arial" panose="020B0604020202020204" pitchFamily="34" charset="0"/>
              <a:cs typeface="Calibri" panose="020F0502020204030204" pitchFamily="34" charset="0"/>
            </a:endParaRPr>
          </a:p>
          <a:p>
            <a:pPr marL="0" indent="0">
              <a:buNone/>
            </a:pPr>
            <a:r>
              <a:rPr lang="en-IE" sz="3100" dirty="0">
                <a:solidFill>
                  <a:schemeClr val="tx1"/>
                </a:solidFill>
                <a:latin typeface="Arial" panose="020B0604020202020204" pitchFamily="34" charset="0"/>
                <a:cs typeface="Arial" panose="020B0604020202020204" pitchFamily="34" charset="0"/>
              </a:rPr>
              <a:t>For the latest up to date public health advice for close contacts including testing, mask wearing and other protective measures see: </a:t>
            </a:r>
            <a:r>
              <a:rPr lang="en-IE" sz="31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If you are a close contact of COVID-19 - HSE.ie</a:t>
            </a:r>
            <a:r>
              <a:rPr lang="en-IE" sz="3100" dirty="0">
                <a:effectLst/>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IE" sz="3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E" sz="6400" dirty="0">
              <a:solidFill>
                <a:schemeClr val="tx1"/>
              </a:solidFill>
              <a:latin typeface="Arial" panose="020B0604020202020204" pitchFamily="34" charset="0"/>
              <a:cs typeface="Calibri" panose="020F0502020204030204" pitchFamily="34" charset="0"/>
            </a:endParaRPr>
          </a:p>
          <a:p>
            <a:pPr marL="0" indent="0">
              <a:buNone/>
            </a:pPr>
            <a:endParaRPr lang="en-IE" sz="6400" dirty="0">
              <a:solidFill>
                <a:schemeClr val="tx1"/>
              </a:solidFill>
              <a:latin typeface="Arial" panose="020B0604020202020204" pitchFamily="34" charset="0"/>
              <a:cs typeface="Calibri" panose="020F0502020204030204" pitchFamily="34" charset="0"/>
            </a:endParaRPr>
          </a:p>
        </p:txBody>
      </p:sp>
      <p:pic>
        <p:nvPicPr>
          <p:cNvPr id="4098" name="Picture 2" descr="HSE Ireland sur Twitter : &quot;You might be a close contact if you: ➡️spend  more than 15 mins of contact within 2m of someone who has #COVID19, indoor  or outdoor ➡️live with">
            <a:extLst>
              <a:ext uri="{FF2B5EF4-FFF2-40B4-BE49-F238E27FC236}">
                <a16:creationId xmlns:a16="http://schemas.microsoft.com/office/drawing/2014/main" id="{D9D49B20-AB30-43B4-8081-A27C900F0B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1"/>
            <a:ext cx="1948830" cy="764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155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1B364-1304-49B4-890F-7949DDFA525F}"/>
              </a:ext>
            </a:extLst>
          </p:cNvPr>
          <p:cNvSpPr>
            <a:spLocks noGrp="1"/>
          </p:cNvSpPr>
          <p:nvPr>
            <p:ph type="title"/>
          </p:nvPr>
        </p:nvSpPr>
        <p:spPr>
          <a:xfrm>
            <a:off x="755576" y="133052"/>
            <a:ext cx="7242008" cy="418058"/>
          </a:xfrm>
        </p:spPr>
        <p:txBody>
          <a:bodyPr>
            <a:normAutofit fontScale="90000"/>
          </a:bodyPr>
          <a:lstStyle/>
          <a:p>
            <a:r>
              <a:rPr lang="en-IE" sz="2400" b="1" dirty="0">
                <a:effectLst/>
                <a:latin typeface="Calibri" panose="020F0502020204030204" pitchFamily="34" charset="0"/>
                <a:ea typeface="Times New Roman" panose="02020603050405020304" pitchFamily="18" charset="0"/>
                <a:cs typeface="Times New Roman" panose="02020603050405020304" pitchFamily="18" charset="0"/>
              </a:rPr>
              <a:t>protection against getting COVID-19</a:t>
            </a:r>
            <a:endParaRPr lang="en-GB" sz="2400" b="1" dirty="0"/>
          </a:p>
        </p:txBody>
      </p:sp>
      <p:sp>
        <p:nvSpPr>
          <p:cNvPr id="3" name="Content Placeholder 2">
            <a:extLst>
              <a:ext uri="{FF2B5EF4-FFF2-40B4-BE49-F238E27FC236}">
                <a16:creationId xmlns:a16="http://schemas.microsoft.com/office/drawing/2014/main" id="{3F835F1E-CDC5-49C7-9F10-60BC76B9D7E4}"/>
              </a:ext>
            </a:extLst>
          </p:cNvPr>
          <p:cNvSpPr>
            <a:spLocks noGrp="1"/>
          </p:cNvSpPr>
          <p:nvPr>
            <p:ph idx="1"/>
          </p:nvPr>
        </p:nvSpPr>
        <p:spPr/>
        <p:txBody>
          <a:bodyPr>
            <a:normAutofit/>
          </a:bodyPr>
          <a:lstStyle/>
          <a:p>
            <a:pPr algn="l"/>
            <a:endParaRPr lang="en-GB" sz="1800" b="0" i="0" u="none" strike="noStrike" baseline="0" dirty="0">
              <a:solidFill>
                <a:srgbClr val="000000"/>
              </a:solidFill>
              <a:latin typeface="Arial" panose="020B0604020202020204" pitchFamily="34" charset="0"/>
            </a:endParaRPr>
          </a:p>
          <a:p>
            <a:endParaRPr lang="en-GB" dirty="0"/>
          </a:p>
        </p:txBody>
      </p:sp>
      <p:sp>
        <p:nvSpPr>
          <p:cNvPr id="25" name="TextBox 24">
            <a:extLst>
              <a:ext uri="{FF2B5EF4-FFF2-40B4-BE49-F238E27FC236}">
                <a16:creationId xmlns:a16="http://schemas.microsoft.com/office/drawing/2014/main" id="{2C070D06-19C2-4549-9804-497FC476F504}"/>
              </a:ext>
            </a:extLst>
          </p:cNvPr>
          <p:cNvSpPr txBox="1"/>
          <p:nvPr/>
        </p:nvSpPr>
        <p:spPr>
          <a:xfrm>
            <a:off x="683568" y="567669"/>
            <a:ext cx="8136904" cy="851836"/>
          </a:xfrm>
          <a:prstGeom prst="rect">
            <a:avLst/>
          </a:prstGeom>
          <a:noFill/>
        </p:spPr>
        <p:txBody>
          <a:bodyPr wrap="square">
            <a:spAutoFit/>
          </a:bodyPr>
          <a:lstStyle/>
          <a:p>
            <a:pPr algn="just">
              <a:lnSpc>
                <a:spcPct val="105000"/>
              </a:lnSpc>
              <a:spcAft>
                <a:spcPts val="0"/>
              </a:spcAft>
            </a:pPr>
            <a:r>
              <a:rPr lang="en-GB" sz="1600" dirty="0"/>
              <a:t>The best ways to prevent the spread of COVID-19 in a workplace or any setting is through prevention measures such as wearing masks/coverings, respiratory etiquette, increasing ventilation and staff themselves deciding to be vaccinated. </a:t>
            </a:r>
            <a:endParaRPr lang="en-IE" sz="1600"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4" name="Table 4">
            <a:extLst>
              <a:ext uri="{FF2B5EF4-FFF2-40B4-BE49-F238E27FC236}">
                <a16:creationId xmlns:a16="http://schemas.microsoft.com/office/drawing/2014/main" id="{11465781-9A8D-4EEA-BAB2-09A0794BEFA9}"/>
              </a:ext>
            </a:extLst>
          </p:cNvPr>
          <p:cNvGraphicFramePr>
            <a:graphicFrameLocks noGrp="1"/>
          </p:cNvGraphicFramePr>
          <p:nvPr>
            <p:extLst>
              <p:ext uri="{D42A27DB-BD31-4B8C-83A1-F6EECF244321}">
                <p14:modId xmlns:p14="http://schemas.microsoft.com/office/powerpoint/2010/main" val="870181838"/>
              </p:ext>
            </p:extLst>
          </p:nvPr>
        </p:nvGraphicFramePr>
        <p:xfrm>
          <a:off x="755576" y="1717417"/>
          <a:ext cx="8064896" cy="4975344"/>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3087827674"/>
                    </a:ext>
                  </a:extLst>
                </a:gridCol>
                <a:gridCol w="6408712">
                  <a:extLst>
                    <a:ext uri="{9D8B030D-6E8A-4147-A177-3AD203B41FA5}">
                      <a16:colId xmlns:a16="http://schemas.microsoft.com/office/drawing/2014/main" val="467115575"/>
                    </a:ext>
                  </a:extLst>
                </a:gridCol>
              </a:tblGrid>
              <a:tr h="2684820">
                <a:tc>
                  <a:txBody>
                    <a:bodyPr/>
                    <a:lstStyle/>
                    <a:p>
                      <a:endParaRPr lang="en-IE" dirty="0"/>
                    </a:p>
                    <a:p>
                      <a:endParaRPr lang="en-GB" dirty="0"/>
                    </a:p>
                    <a:p>
                      <a:endParaRPr lang="en-GB" dirty="0"/>
                    </a:p>
                  </a:txBody>
                  <a:tcPr>
                    <a:solidFill>
                      <a:schemeClr val="bg1"/>
                    </a:solidFill>
                  </a:tcPr>
                </a:tc>
                <a:tc>
                  <a:txBody>
                    <a:bodyPr/>
                    <a:lstStyle/>
                    <a:p>
                      <a:r>
                        <a:rPr lang="en-IE" sz="1600" b="1" i="0" dirty="0">
                          <a:solidFill>
                            <a:schemeClr val="tx1"/>
                          </a:solidFill>
                          <a:latin typeface="Arial" panose="020B0604020202020204" pitchFamily="34" charset="0"/>
                          <a:cs typeface="Calibri" panose="020F0502020204030204" pitchFamily="34" charset="0"/>
                        </a:rPr>
                        <a:t>Hand Hygiene </a:t>
                      </a:r>
                      <a:r>
                        <a:rPr lang="en-IE" sz="1600" b="0" i="0" dirty="0">
                          <a:solidFill>
                            <a:schemeClr val="tx1"/>
                          </a:solidFill>
                          <a:latin typeface="Arial" panose="020B0604020202020204" pitchFamily="34" charset="0"/>
                          <a:cs typeface="Calibri" panose="020F0502020204030204" pitchFamily="34" charset="0"/>
                        </a:rPr>
                        <a:t>– </a:t>
                      </a:r>
                      <a:r>
                        <a:rPr lang="en-IE" sz="1600" b="0" i="0" baseline="0" dirty="0">
                          <a:solidFill>
                            <a:schemeClr val="tx1"/>
                          </a:solidFill>
                          <a:latin typeface="Arial" panose="020B0604020202020204" pitchFamily="34" charset="0"/>
                          <a:cs typeface="Calibri" panose="020F0502020204030204" pitchFamily="34" charset="0"/>
                        </a:rPr>
                        <a:t>Use soap and water or alcohol hand sanitiser to clean your hands regularly. This will help stop the spread of COVID-19 and other viruses and bacteria. </a:t>
                      </a:r>
                    </a:p>
                    <a:p>
                      <a:endParaRPr lang="en-IE" sz="1600" b="0" i="0" baseline="0" dirty="0">
                        <a:solidFill>
                          <a:schemeClr val="tx1"/>
                        </a:solidFill>
                        <a:latin typeface="Arial" panose="020B0604020202020204" pitchFamily="34" charset="0"/>
                        <a:cs typeface="Calibri" panose="020F0502020204030204" pitchFamily="34" charset="0"/>
                      </a:endParaRPr>
                    </a:p>
                    <a:p>
                      <a:r>
                        <a:rPr lang="en-IE" sz="1600" b="0" i="0" baseline="0" dirty="0">
                          <a:solidFill>
                            <a:schemeClr val="tx1"/>
                          </a:solidFill>
                          <a:latin typeface="Arial" panose="020B0604020202020204" pitchFamily="34" charset="0"/>
                          <a:cs typeface="Calibri" panose="020F0502020204030204" pitchFamily="34" charset="0"/>
                        </a:rPr>
                        <a:t>Many hand sanitisers are alcohol based and highly flammable. Do not use near heat or a naked flame.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IE" sz="1600" b="0" i="0" kern="1200" baseline="0" dirty="0">
                        <a:solidFill>
                          <a:schemeClr val="tx1"/>
                        </a:solidFill>
                        <a:effectLst/>
                        <a:latin typeface="Arial" panose="020B060402020202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600" b="0" i="0" kern="1200" baseline="0" dirty="0">
                          <a:solidFill>
                            <a:schemeClr val="tx1"/>
                          </a:solidFill>
                          <a:effectLst/>
                          <a:latin typeface="Arial" panose="020B0604020202020204" pitchFamily="34" charset="0"/>
                          <a:ea typeface="+mn-ea"/>
                          <a:cs typeface="+mn-cs"/>
                        </a:rPr>
                        <a:t>Watch this short video demonstrating how to wash your hands properly, and help prevent the transmission of COVID-19:</a:t>
                      </a:r>
                    </a:p>
                    <a:p>
                      <a:r>
                        <a:rPr lang="en-IE" sz="1600" b="0" i="0" dirty="0">
                          <a:solidFill>
                            <a:schemeClr val="tx1"/>
                          </a:solidFill>
                          <a:latin typeface="Arial" panose="020B0604020202020204" pitchFamily="34" charset="0"/>
                          <a:cs typeface="Calibri" panose="020F0502020204030204" pitchFamily="34" charset="0"/>
                          <a:hlinkClick r:id="rId3"/>
                        </a:rPr>
                        <a:t>https://youtu.be/IsgLivAD2FE</a:t>
                      </a:r>
                      <a:r>
                        <a:rPr lang="en-IE" sz="1600" b="0" i="0" dirty="0">
                          <a:solidFill>
                            <a:schemeClr val="tx1"/>
                          </a:solidFill>
                          <a:latin typeface="Arial" panose="020B0604020202020204" pitchFamily="34" charset="0"/>
                          <a:cs typeface="Calibri" panose="020F0502020204030204" pitchFamily="34" charset="0"/>
                        </a:rPr>
                        <a:t> </a:t>
                      </a:r>
                      <a:endParaRPr lang="en-GB" sz="1600" b="0" i="0" dirty="0">
                        <a:solidFill>
                          <a:schemeClr val="tx1"/>
                        </a:solidFill>
                        <a:latin typeface="Arial" panose="020B0604020202020204" pitchFamily="34" charset="0"/>
                        <a:cs typeface="Calibri" panose="020F0502020204030204" pitchFamily="34" charset="0"/>
                      </a:endParaRPr>
                    </a:p>
                  </a:txBody>
                  <a:tcPr/>
                </a:tc>
                <a:extLst>
                  <a:ext uri="{0D108BD9-81ED-4DB2-BD59-A6C34878D82A}">
                    <a16:rowId xmlns:a16="http://schemas.microsoft.com/office/drawing/2014/main" val="2979640917"/>
                  </a:ext>
                </a:extLst>
              </a:tr>
              <a:tr h="1223724">
                <a:tc>
                  <a:txBody>
                    <a:bodyPr/>
                    <a:lstStyle/>
                    <a:p>
                      <a:endParaRPr lang="en-GB" dirty="0"/>
                    </a:p>
                  </a:txBody>
                  <a:tcPr>
                    <a:solidFill>
                      <a:schemeClr val="bg1"/>
                    </a:solidFill>
                  </a:tcPr>
                </a:tc>
                <a:tc>
                  <a:txBody>
                    <a:bodyPr/>
                    <a:lstStyle/>
                    <a:p>
                      <a:r>
                        <a:rPr lang="en-GB" sz="1600" b="1" i="0" kern="1200" dirty="0">
                          <a:solidFill>
                            <a:schemeClr val="dk1"/>
                          </a:solidFill>
                          <a:effectLst/>
                          <a:latin typeface="Arial" panose="020B0604020202020204" pitchFamily="34" charset="0"/>
                          <a:ea typeface="+mn-ea"/>
                          <a:cs typeface="Calibri" panose="020F0502020204030204" pitchFamily="34" charset="0"/>
                        </a:rPr>
                        <a:t>Cough Etiquette </a:t>
                      </a:r>
                      <a:r>
                        <a:rPr lang="en-GB" sz="1600" b="0" i="0" kern="1200" dirty="0">
                          <a:solidFill>
                            <a:schemeClr val="dk1"/>
                          </a:solidFill>
                          <a:effectLst/>
                          <a:latin typeface="Arial" panose="020B0604020202020204" pitchFamily="34" charset="0"/>
                          <a:ea typeface="+mn-ea"/>
                          <a:cs typeface="Calibri" panose="020F0502020204030204" pitchFamily="34" charset="0"/>
                        </a:rPr>
                        <a:t>- when coughing / sneezing, cover your mouth and nose with your bent elbow or a tissue. Place used tissues into a closed bin and wash your hands.</a:t>
                      </a:r>
                      <a:endParaRPr lang="en-GB" sz="1600" b="0" i="0" dirty="0">
                        <a:latin typeface="Arial" panose="020B0604020202020204" pitchFamily="34" charset="0"/>
                        <a:cs typeface="Calibri" panose="020F0502020204030204" pitchFamily="34" charset="0"/>
                      </a:endParaRPr>
                    </a:p>
                  </a:txBody>
                  <a:tcPr/>
                </a:tc>
                <a:extLst>
                  <a:ext uri="{0D108BD9-81ED-4DB2-BD59-A6C34878D82A}">
                    <a16:rowId xmlns:a16="http://schemas.microsoft.com/office/drawing/2014/main" val="2159861175"/>
                  </a:ext>
                </a:extLst>
              </a:tr>
              <a:tr h="1032623">
                <a:tc>
                  <a:txBody>
                    <a:bodyPr/>
                    <a:lstStyle/>
                    <a:p>
                      <a:endParaRPr lang="en-GB" dirty="0"/>
                    </a:p>
                  </a:txBody>
                  <a:tcP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600" b="1" i="0" kern="1200" dirty="0">
                          <a:solidFill>
                            <a:schemeClr val="dk1"/>
                          </a:solidFill>
                          <a:effectLst/>
                          <a:latin typeface="Arial" panose="020B0604020202020204" pitchFamily="34" charset="0"/>
                          <a:ea typeface="+mn-ea"/>
                          <a:cs typeface="Calibri" panose="020F0502020204030204" pitchFamily="34" charset="0"/>
                        </a:rPr>
                        <a:t>Clean and disinfect frequently </a:t>
                      </a:r>
                      <a:r>
                        <a:rPr lang="en-GB" sz="1600" b="0" i="0" kern="1200" dirty="0">
                          <a:solidFill>
                            <a:schemeClr val="dk1"/>
                          </a:solidFill>
                          <a:effectLst/>
                          <a:latin typeface="Arial" panose="020B0604020202020204" pitchFamily="34" charset="0"/>
                          <a:ea typeface="+mn-ea"/>
                          <a:cs typeface="Calibri" panose="020F0502020204030204" pitchFamily="34" charset="0"/>
                        </a:rPr>
                        <a:t>- touched objects and surfaces should be regularly cleaned. Keep your environment clean. </a:t>
                      </a:r>
                    </a:p>
                    <a:p>
                      <a:endParaRPr lang="en-GB" sz="1600" b="0" i="0" dirty="0">
                        <a:latin typeface="Arial" panose="020B0604020202020204" pitchFamily="34" charset="0"/>
                      </a:endParaRPr>
                    </a:p>
                    <a:p>
                      <a:endParaRPr lang="en-GB" sz="1600" b="0" i="0" dirty="0">
                        <a:latin typeface="Arial" panose="020B0604020202020204" pitchFamily="34" charset="0"/>
                      </a:endParaRPr>
                    </a:p>
                  </a:txBody>
                  <a:tcPr/>
                </a:tc>
                <a:extLst>
                  <a:ext uri="{0D108BD9-81ED-4DB2-BD59-A6C34878D82A}">
                    <a16:rowId xmlns:a16="http://schemas.microsoft.com/office/drawing/2014/main" val="2882329967"/>
                  </a:ext>
                </a:extLst>
              </a:tr>
            </a:tbl>
          </a:graphicData>
        </a:graphic>
      </p:graphicFrame>
      <p:pic>
        <p:nvPicPr>
          <p:cNvPr id="8" name="Picture 7">
            <a:extLst>
              <a:ext uri="{FF2B5EF4-FFF2-40B4-BE49-F238E27FC236}">
                <a16:creationId xmlns:a16="http://schemas.microsoft.com/office/drawing/2014/main" id="{A2E4A385-8C77-408A-9CC7-AEE000259C8A}"/>
              </a:ext>
            </a:extLst>
          </p:cNvPr>
          <p:cNvPicPr/>
          <p:nvPr/>
        </p:nvPicPr>
        <p:blipFill>
          <a:blip r:embed="rId4"/>
          <a:stretch>
            <a:fillRect/>
          </a:stretch>
        </p:blipFill>
        <p:spPr>
          <a:xfrm>
            <a:off x="887166" y="4336162"/>
            <a:ext cx="1296144" cy="1145578"/>
          </a:xfrm>
          <a:prstGeom prst="rect">
            <a:avLst/>
          </a:prstGeom>
        </p:spPr>
      </p:pic>
      <p:pic>
        <p:nvPicPr>
          <p:cNvPr id="9" name="Picture 8">
            <a:extLst>
              <a:ext uri="{FF2B5EF4-FFF2-40B4-BE49-F238E27FC236}">
                <a16:creationId xmlns:a16="http://schemas.microsoft.com/office/drawing/2014/main" id="{D43AF50C-960F-45B3-B906-8F5D40BF54D7}"/>
              </a:ext>
            </a:extLst>
          </p:cNvPr>
          <p:cNvPicPr/>
          <p:nvPr/>
        </p:nvPicPr>
        <p:blipFill>
          <a:blip r:embed="rId5"/>
          <a:stretch>
            <a:fillRect/>
          </a:stretch>
        </p:blipFill>
        <p:spPr>
          <a:xfrm>
            <a:off x="938758" y="5579370"/>
            <a:ext cx="1143527" cy="1145578"/>
          </a:xfrm>
          <a:prstGeom prst="rect">
            <a:avLst/>
          </a:prstGeom>
        </p:spPr>
      </p:pic>
      <p:pic>
        <p:nvPicPr>
          <p:cNvPr id="11" name="Picture 10">
            <a:extLst>
              <a:ext uri="{FF2B5EF4-FFF2-40B4-BE49-F238E27FC236}">
                <a16:creationId xmlns:a16="http://schemas.microsoft.com/office/drawing/2014/main" id="{E9CEEF92-70DB-4162-B5C2-B4E57C3C19E2}"/>
              </a:ext>
            </a:extLst>
          </p:cNvPr>
          <p:cNvPicPr>
            <a:picLocks noChangeAspect="1"/>
          </p:cNvPicPr>
          <p:nvPr/>
        </p:nvPicPr>
        <p:blipFill>
          <a:blip r:embed="rId6"/>
          <a:stretch>
            <a:fillRect/>
          </a:stretch>
        </p:blipFill>
        <p:spPr>
          <a:xfrm>
            <a:off x="977631" y="2270022"/>
            <a:ext cx="1173332" cy="1150325"/>
          </a:xfrm>
          <a:prstGeom prst="rect">
            <a:avLst/>
          </a:prstGeom>
        </p:spPr>
      </p:pic>
    </p:spTree>
    <p:extLst>
      <p:ext uri="{BB962C8B-B14F-4D97-AF65-F5344CB8AC3E}">
        <p14:creationId xmlns:p14="http://schemas.microsoft.com/office/powerpoint/2010/main" val="49868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C38D-67ED-4CE1-A11D-18D3EA80BE3E}"/>
              </a:ext>
            </a:extLst>
          </p:cNvPr>
          <p:cNvSpPr>
            <a:spLocks noGrp="1"/>
          </p:cNvSpPr>
          <p:nvPr>
            <p:ph type="title"/>
          </p:nvPr>
        </p:nvSpPr>
        <p:spPr/>
        <p:txBody>
          <a:bodyPr>
            <a:normAutofit/>
          </a:bodyPr>
          <a:lstStyle/>
          <a:p>
            <a:r>
              <a:rPr lang="en-GB" sz="2400" b="1" dirty="0">
                <a:solidFill>
                  <a:schemeClr val="tx1"/>
                </a:solidFill>
                <a:latin typeface="Arial" panose="020B0604020202020204" pitchFamily="34" charset="0"/>
                <a:cs typeface="Calibri" panose="020F0502020204030204" pitchFamily="34" charset="0"/>
              </a:rPr>
              <a:t>Ventilation</a:t>
            </a:r>
            <a:endParaRPr lang="en-IE" sz="2400" b="1" dirty="0"/>
          </a:p>
        </p:txBody>
      </p:sp>
      <p:sp>
        <p:nvSpPr>
          <p:cNvPr id="3" name="Content Placeholder 2">
            <a:extLst>
              <a:ext uri="{FF2B5EF4-FFF2-40B4-BE49-F238E27FC236}">
                <a16:creationId xmlns:a16="http://schemas.microsoft.com/office/drawing/2014/main" id="{0383FF29-6540-4FA0-A552-C47194B382CB}"/>
              </a:ext>
            </a:extLst>
          </p:cNvPr>
          <p:cNvSpPr>
            <a:spLocks noGrp="1"/>
          </p:cNvSpPr>
          <p:nvPr>
            <p:ph idx="1"/>
          </p:nvPr>
        </p:nvSpPr>
        <p:spPr>
          <a:xfrm>
            <a:off x="899592" y="908720"/>
            <a:ext cx="7633742" cy="5328592"/>
          </a:xfrm>
        </p:spPr>
        <p:txBody>
          <a:bodyPr>
            <a:normAutofit fontScale="25000" lnSpcReduction="20000"/>
          </a:bodyPr>
          <a:lstStyle/>
          <a:p>
            <a:pPr marL="285750" indent="-285750" algn="just"/>
            <a:r>
              <a:rPr lang="en-GB" sz="6200" dirty="0">
                <a:solidFill>
                  <a:schemeClr val="tx1"/>
                </a:solidFill>
                <a:latin typeface="Arial" panose="020B0604020202020204" pitchFamily="34" charset="0"/>
                <a:cs typeface="Calibri" panose="020F0502020204030204" pitchFamily="34" charset="0"/>
              </a:rPr>
              <a:t>Ventilation refers to the movement of outdoor air into a building, and the circulation of that air within the building or room while removing stale air to improve the air quality. This can be achieved through natural means (e.g. opening a window) or by mechanical means (e.g. HVAC systems).</a:t>
            </a:r>
          </a:p>
          <a:p>
            <a:pPr marL="285750" indent="-285750" algn="just"/>
            <a:r>
              <a:rPr lang="en-GB" sz="6200" dirty="0">
                <a:solidFill>
                  <a:schemeClr val="tx1"/>
                </a:solidFill>
                <a:latin typeface="Arial" panose="020B0604020202020204" pitchFamily="34" charset="0"/>
                <a:cs typeface="Calibri" panose="020F0502020204030204" pitchFamily="34" charset="0"/>
              </a:rPr>
              <a:t>The primary principle for improving ventilation is to minimise transmission, so that the level of “fresh” outside air should be maximised therefore reducing the level of recirculated air in the workspace</a:t>
            </a:r>
          </a:p>
          <a:p>
            <a:pPr marL="285750" indent="-285750" algn="just"/>
            <a:r>
              <a:rPr lang="en-GB" sz="6200" dirty="0">
                <a:solidFill>
                  <a:schemeClr val="tx1"/>
                </a:solidFill>
                <a:latin typeface="Arial" panose="020B0604020202020204" pitchFamily="34" charset="0"/>
                <a:cs typeface="Calibri" panose="020F0502020204030204" pitchFamily="34" charset="0"/>
              </a:rPr>
              <a:t>A</a:t>
            </a:r>
            <a:r>
              <a:rPr lang="en-IE" sz="6200" dirty="0" err="1">
                <a:solidFill>
                  <a:schemeClr val="tx1"/>
                </a:solidFill>
                <a:latin typeface="Arial" panose="020B0604020202020204" pitchFamily="34" charset="0"/>
                <a:cs typeface="Calibri" panose="020F0502020204030204" pitchFamily="34" charset="0"/>
              </a:rPr>
              <a:t>dequate</a:t>
            </a:r>
            <a:r>
              <a:rPr lang="en-IE" sz="6200" dirty="0">
                <a:solidFill>
                  <a:schemeClr val="tx1"/>
                </a:solidFill>
                <a:latin typeface="Arial" panose="020B0604020202020204" pitchFamily="34" charset="0"/>
                <a:cs typeface="Calibri" panose="020F0502020204030204" pitchFamily="34" charset="0"/>
              </a:rPr>
              <a:t> supply of fresh air (ventilation) in enclosed areas of the workplace can be achieved by:</a:t>
            </a:r>
          </a:p>
          <a:p>
            <a:pPr marL="742950" lvl="1" indent="-285750" algn="just"/>
            <a:r>
              <a:rPr lang="en-IE" sz="6200" dirty="0">
                <a:solidFill>
                  <a:schemeClr val="tx1"/>
                </a:solidFill>
                <a:latin typeface="Arial" panose="020B0604020202020204" pitchFamily="34" charset="0"/>
                <a:cs typeface="Calibri" panose="020F0502020204030204" pitchFamily="34" charset="0"/>
              </a:rPr>
              <a:t>Natural ventilation which relies on passive air flow through windows, doors and air vents that can be fully or partially opened. This is the simplest way to ensure adequate air quality in poorly ventilated areas. Care needs to be taken at all times to ensure security and safety measures. </a:t>
            </a:r>
          </a:p>
          <a:p>
            <a:pPr marL="742950" lvl="1" indent="-285750" algn="just"/>
            <a:r>
              <a:rPr lang="en-IE" sz="6200" dirty="0">
                <a:solidFill>
                  <a:schemeClr val="tx1"/>
                </a:solidFill>
                <a:latin typeface="Arial" panose="020B0604020202020204" pitchFamily="34" charset="0"/>
                <a:cs typeface="Calibri" panose="020F0502020204030204" pitchFamily="34" charset="0"/>
              </a:rPr>
              <a:t>Mechanical ventilation using fans and ducts including window fans to bring in fresh air from outside,</a:t>
            </a:r>
          </a:p>
          <a:p>
            <a:pPr marL="742950" lvl="1" indent="-285750" algn="just"/>
            <a:r>
              <a:rPr lang="en-IE" sz="6200" dirty="0">
                <a:solidFill>
                  <a:schemeClr val="tx1"/>
                </a:solidFill>
                <a:latin typeface="Arial" panose="020B0604020202020204" pitchFamily="34" charset="0"/>
                <a:cs typeface="Calibri" panose="020F0502020204030204" pitchFamily="34" charset="0"/>
              </a:rPr>
              <a:t>A combination of natural and mechanical ventilation, for example where mechanical ventilation relies on natural ventilation to maximise fresh air. </a:t>
            </a:r>
            <a:endParaRPr lang="en-GB" sz="6200" dirty="0">
              <a:solidFill>
                <a:schemeClr val="tx1"/>
              </a:solidFill>
              <a:latin typeface="Arial" panose="020B0604020202020204" pitchFamily="34" charset="0"/>
              <a:cs typeface="Calibri" panose="020F0502020204030204" pitchFamily="34" charset="0"/>
            </a:endParaRPr>
          </a:p>
          <a:p>
            <a:pPr marL="285750" indent="-285750" algn="just"/>
            <a:r>
              <a:rPr lang="en-GB" sz="6200" dirty="0">
                <a:solidFill>
                  <a:schemeClr val="tx1"/>
                </a:solidFill>
                <a:latin typeface="Arial" panose="020B0604020202020204" pitchFamily="34" charset="0"/>
                <a:cs typeface="Calibri" panose="020F0502020204030204" pitchFamily="34" charset="0"/>
              </a:rPr>
              <a:t>It is not a standalone measure and continued adherence to other Public Health advice such as hand-washing, surface cleaning and respiratory etiquette.</a:t>
            </a:r>
          </a:p>
          <a:p>
            <a:endParaRPr lang="en-IE" dirty="0"/>
          </a:p>
        </p:txBody>
      </p:sp>
      <p:pic>
        <p:nvPicPr>
          <p:cNvPr id="5" name="Picture 4" descr="Diagram&#10;&#10;Description automatically generated with medium confidence">
            <a:extLst>
              <a:ext uri="{FF2B5EF4-FFF2-40B4-BE49-F238E27FC236}">
                <a16:creationId xmlns:a16="http://schemas.microsoft.com/office/drawing/2014/main" id="{19BB7D99-F876-4F89-B9DC-B11050F74469}"/>
              </a:ext>
            </a:extLst>
          </p:cNvPr>
          <p:cNvPicPr>
            <a:picLocks noChangeAspect="1"/>
          </p:cNvPicPr>
          <p:nvPr/>
        </p:nvPicPr>
        <p:blipFill>
          <a:blip r:embed="rId3"/>
          <a:stretch>
            <a:fillRect/>
          </a:stretch>
        </p:blipFill>
        <p:spPr>
          <a:xfrm>
            <a:off x="7884368" y="0"/>
            <a:ext cx="1008112" cy="931545"/>
          </a:xfrm>
          <a:prstGeom prst="rect">
            <a:avLst/>
          </a:prstGeom>
        </p:spPr>
      </p:pic>
    </p:spTree>
    <p:extLst>
      <p:ext uri="{BB962C8B-B14F-4D97-AF65-F5344CB8AC3E}">
        <p14:creationId xmlns:p14="http://schemas.microsoft.com/office/powerpoint/2010/main" val="183276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59C3-8D1C-42D1-A4CD-4B0B4AB30112}"/>
              </a:ext>
            </a:extLst>
          </p:cNvPr>
          <p:cNvSpPr>
            <a:spLocks noGrp="1"/>
          </p:cNvSpPr>
          <p:nvPr>
            <p:ph type="title"/>
          </p:nvPr>
        </p:nvSpPr>
        <p:spPr>
          <a:xfrm>
            <a:off x="827584" y="382385"/>
            <a:ext cx="7744916" cy="886375"/>
          </a:xfrm>
        </p:spPr>
        <p:txBody>
          <a:bodyPr/>
          <a:lstStyle/>
          <a:p>
            <a:r>
              <a:rPr lang="en-IE" sz="2400" b="1" dirty="0">
                <a:solidFill>
                  <a:schemeClr val="tx1"/>
                </a:solidFill>
                <a:latin typeface="Arial" panose="020B0604020202020204" pitchFamily="34" charset="0"/>
                <a:cs typeface="Calibri" panose="020F0502020204030204" pitchFamily="34" charset="0"/>
              </a:rPr>
              <a:t>VACCINTATION AGAINST COVID-19</a:t>
            </a:r>
          </a:p>
        </p:txBody>
      </p:sp>
      <p:sp>
        <p:nvSpPr>
          <p:cNvPr id="3" name="Content Placeholder 2">
            <a:extLst>
              <a:ext uri="{FF2B5EF4-FFF2-40B4-BE49-F238E27FC236}">
                <a16:creationId xmlns:a16="http://schemas.microsoft.com/office/drawing/2014/main" id="{46C63E42-D129-4FC3-8EB8-B727938705D2}"/>
              </a:ext>
            </a:extLst>
          </p:cNvPr>
          <p:cNvSpPr>
            <a:spLocks noGrp="1"/>
          </p:cNvSpPr>
          <p:nvPr>
            <p:ph idx="1"/>
          </p:nvPr>
        </p:nvSpPr>
        <p:spPr>
          <a:xfrm>
            <a:off x="827584" y="1052736"/>
            <a:ext cx="7992888" cy="5184576"/>
          </a:xfrm>
        </p:spPr>
        <p:txBody>
          <a:bodyPr>
            <a:normAutofit/>
          </a:bodyPr>
          <a:lstStyle/>
          <a:p>
            <a:pPr>
              <a:spcBef>
                <a:spcPts val="500"/>
              </a:spcBef>
              <a:spcAft>
                <a:spcPts val="500"/>
              </a:spcAft>
            </a:pPr>
            <a:r>
              <a:rPr lang="en-IE" sz="1800" dirty="0">
                <a:solidFill>
                  <a:schemeClr val="tx1"/>
                </a:solidFill>
                <a:latin typeface="Calibri" panose="020F0502020204030204" pitchFamily="34" charset="0"/>
              </a:rPr>
              <a:t>Public health advice still emphasises that vaccination against COVID-19 remains a key element to not only protect the individual from serious illness but also in protecting the wider community too. </a:t>
            </a:r>
          </a:p>
          <a:p>
            <a:pPr>
              <a:spcBef>
                <a:spcPts val="500"/>
              </a:spcBef>
              <a:spcAft>
                <a:spcPts val="500"/>
              </a:spcAft>
            </a:pPr>
            <a:r>
              <a:rPr lang="en-IE" sz="1800" dirty="0">
                <a:solidFill>
                  <a:schemeClr val="tx1"/>
                </a:solidFill>
                <a:effectLst/>
                <a:latin typeface="Calibri" panose="020F0502020204030204" pitchFamily="34" charset="0"/>
                <a:ea typeface="Calibri" panose="020F0502020204030204" pitchFamily="34" charset="0"/>
              </a:rPr>
              <a:t>The HSE is responsible for the roll out of the vaccination programme and specific information and resources are available at the below links:</a:t>
            </a:r>
            <a:endParaRPr lang="en-IE" sz="1800" dirty="0">
              <a:solidFill>
                <a:schemeClr val="tx1"/>
              </a:solidFill>
              <a:latin typeface="Times New Roman" panose="02020603050405020304" pitchFamily="18" charset="0"/>
              <a:ea typeface="Calibri" panose="020F0502020204030204" pitchFamily="34" charset="0"/>
            </a:endParaRPr>
          </a:p>
          <a:p>
            <a:pPr lvl="1">
              <a:spcBef>
                <a:spcPts val="500"/>
              </a:spcBef>
              <a:spcAft>
                <a:spcPts val="500"/>
              </a:spcAft>
            </a:pPr>
            <a:r>
              <a:rPr lang="en-IE"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Check </a:t>
            </a:r>
            <a:r>
              <a:rPr lang="en-IE" sz="16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hse.ie/covid19vaccine </a:t>
            </a:r>
            <a:r>
              <a:rPr lang="en-IE"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information about the vaccine</a:t>
            </a:r>
          </a:p>
          <a:p>
            <a:pPr lvl="1">
              <a:spcBef>
                <a:spcPts val="500"/>
              </a:spcBef>
              <a:spcAft>
                <a:spcPts val="500"/>
              </a:spcAft>
            </a:pPr>
            <a:r>
              <a:rPr lang="en-IE"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Find the vaccine information material:  at </a:t>
            </a:r>
            <a:r>
              <a:rPr lang="en-IE" sz="16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www.hse.ie/covid19vaccinematerials</a:t>
            </a:r>
            <a:endParaRPr lang="en-IE" sz="1600" u="sng"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spcBef>
                <a:spcPts val="500"/>
              </a:spcBef>
              <a:spcAft>
                <a:spcPts val="500"/>
              </a:spcAft>
            </a:pPr>
            <a:r>
              <a:rPr lang="en-IE" sz="1600" dirty="0">
                <a:solidFill>
                  <a:schemeClr val="tx1"/>
                </a:solidFill>
                <a:latin typeface="Calibri" panose="020F0502020204030204" pitchFamily="34" charset="0"/>
                <a:cs typeface="Calibri" panose="020F0502020204030204" pitchFamily="34" charset="0"/>
              </a:rPr>
              <a:t>Details on getting the COVID-19 vaccine is updated regularly </a:t>
            </a:r>
            <a:r>
              <a:rPr lang="en-IE" sz="18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here</a:t>
            </a: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039951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CECBF743917048BC597038811CF97B" ma:contentTypeVersion="4" ma:contentTypeDescription="Create a new document." ma:contentTypeScope="" ma:versionID="b08138df75120d1579366e03b073b4cc">
  <xsd:schema xmlns:xsd="http://www.w3.org/2001/XMLSchema" xmlns:xs="http://www.w3.org/2001/XMLSchema" xmlns:p="http://schemas.microsoft.com/office/2006/metadata/properties" xmlns:ns2="2da8659c-84f1-41da-bded-a88476354785" targetNamespace="http://schemas.microsoft.com/office/2006/metadata/properties" ma:root="true" ma:fieldsID="88186466e706ddf42fb7d184cfa61ba8" ns2:_="">
    <xsd:import namespace="2da8659c-84f1-41da-bded-a8847635478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a8659c-84f1-41da-bded-a884763547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CA2922F-7B33-41BB-8495-927FD9D018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a8659c-84f1-41da-bded-a884763547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A5DE2B-2978-4D38-97D5-D5B713133F0F}">
  <ds:schemaRefs>
    <ds:schemaRef ds:uri="http://schemas.microsoft.com/sharepoint/v3/contenttype/forms"/>
  </ds:schemaRefs>
</ds:datastoreItem>
</file>

<file path=customXml/itemProps3.xml><?xml version="1.0" encoding="utf-8"?>
<ds:datastoreItem xmlns:ds="http://schemas.openxmlformats.org/officeDocument/2006/customXml" ds:itemID="{9031195A-B1F7-4857-9639-61881FE34C7E}">
  <ds:schemaRefs>
    <ds:schemaRef ds:uri="http://schemas.microsoft.com/office/2006/metadata/properties"/>
    <ds:schemaRef ds:uri="http://schemas.microsoft.com/office/2006/documentManagement/types"/>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2da8659c-84f1-41da-bded-a8847635478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9824</TotalTime>
  <Words>1882</Words>
  <Application>Microsoft Office PowerPoint</Application>
  <PresentationFormat>On-screen Show (4:3)</PresentationFormat>
  <Paragraphs>169</Paragraphs>
  <Slides>15</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Century Gothic</vt:lpstr>
      <vt:lpstr>Gill Sans MT</vt:lpstr>
      <vt:lpstr>Impact</vt:lpstr>
      <vt:lpstr>Times New Roman</vt:lpstr>
      <vt:lpstr>Wingdings</vt:lpstr>
      <vt:lpstr>Badge</vt:lpstr>
      <vt:lpstr>  </vt:lpstr>
      <vt:lpstr>Introduction </vt:lpstr>
      <vt:lpstr>PowerPoint Presentation</vt:lpstr>
      <vt:lpstr>COVID-19 symptoms  </vt:lpstr>
      <vt:lpstr>COVID-19 symptoms  </vt:lpstr>
      <vt:lpstr>Close Contacts</vt:lpstr>
      <vt:lpstr>protection against getting COVID-19</vt:lpstr>
      <vt:lpstr>Ventilation</vt:lpstr>
      <vt:lpstr>VACCINTATION AGAINST COVID-19</vt:lpstr>
      <vt:lpstr>PowerPoint Presentation</vt:lpstr>
      <vt:lpstr>protection against getting COVID-19</vt:lpstr>
      <vt:lpstr>protection against getting COVID-19</vt:lpstr>
      <vt:lpstr>protection against getting COVID-19</vt:lpstr>
      <vt:lpstr>Wellbeing </vt:lpstr>
      <vt:lpstr>key points of contact in South Dublin County Council for COVID-19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Jennifer Lally</dc:creator>
  <cp:lastModifiedBy>Sean Fox</cp:lastModifiedBy>
  <cp:revision>26</cp:revision>
  <dcterms:created xsi:type="dcterms:W3CDTF">2021-02-18T15:07:58Z</dcterms:created>
  <dcterms:modified xsi:type="dcterms:W3CDTF">2022-02-04T14:50:59Z</dcterms:modified>
</cp:coreProperties>
</file>