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85" r:id="rId2"/>
    <p:sldId id="259" r:id="rId3"/>
    <p:sldId id="286" r:id="rId4"/>
    <p:sldId id="287" r:id="rId5"/>
    <p:sldId id="291" r:id="rId6"/>
    <p:sldId id="289" r:id="rId7"/>
    <p:sldId id="290" r:id="rId8"/>
    <p:sldId id="292" r:id="rId9"/>
    <p:sldId id="293" r:id="rId10"/>
    <p:sldId id="294" r:id="rId11"/>
    <p:sldId id="296"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EF6F2E"/>
    <a:srgbClr val="D95E00"/>
    <a:srgbClr val="E5E5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58070" autoAdjust="0"/>
  </p:normalViewPr>
  <p:slideViewPr>
    <p:cSldViewPr snapToGrid="0">
      <p:cViewPr varScale="1">
        <p:scale>
          <a:sx n="42" d="100"/>
          <a:sy n="42" d="100"/>
        </p:scale>
        <p:origin x="106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57B2C-9C99-41AB-B840-95DACE858F0C}" type="datetimeFigureOut">
              <a:rPr lang="en-IE" smtClean="0"/>
              <a:t>18/11/2020</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C8250-515E-4038-BB6F-0F7712159726}" type="slidenum">
              <a:rPr lang="en-IE" smtClean="0"/>
              <a:t>‹#›</a:t>
            </a:fld>
            <a:endParaRPr lang="en-IE"/>
          </a:p>
        </p:txBody>
      </p:sp>
    </p:spTree>
    <p:extLst>
      <p:ext uri="{BB962C8B-B14F-4D97-AF65-F5344CB8AC3E}">
        <p14:creationId xmlns:p14="http://schemas.microsoft.com/office/powerpoint/2010/main" val="347618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Thank you for choosing to apply with us at South Dublin County Council.</a:t>
            </a:r>
            <a:endParaRPr lang="en-IE"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222A0D-6BB1-4DAE-BA87-8A2F2DEA5CCF}" type="slidenum">
              <a:rPr lang="en-IE" altLang="en-US" sz="1200" smtClean="0"/>
              <a:pPr/>
              <a:t>1</a:t>
            </a:fld>
            <a:endParaRPr lang="en-IE" altLang="en-US" sz="1200"/>
          </a:p>
        </p:txBody>
      </p:sp>
    </p:spTree>
    <p:extLst>
      <p:ext uri="{BB962C8B-B14F-4D97-AF65-F5344CB8AC3E}">
        <p14:creationId xmlns:p14="http://schemas.microsoft.com/office/powerpoint/2010/main" val="3840295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During the interview, remember to look directly at the camera. </a:t>
            </a:r>
          </a:p>
          <a:p>
            <a:pPr eaLnBrk="1" hangingPunct="1">
              <a:spcBef>
                <a:spcPct val="0"/>
              </a:spcBef>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Speak clearly. </a:t>
            </a:r>
          </a:p>
          <a:p>
            <a:pPr eaLnBrk="1" hangingPunct="1">
              <a:spcBef>
                <a:spcPct val="0"/>
              </a:spcBef>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Speak slowly. </a:t>
            </a:r>
          </a:p>
          <a:p>
            <a:pPr eaLnBrk="1" hangingPunct="1">
              <a:spcBef>
                <a:spcPct val="0"/>
              </a:spcBef>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at a regular volume. </a:t>
            </a:r>
          </a:p>
          <a:p>
            <a:pPr eaLnBrk="1" hangingPunct="1">
              <a:spcBef>
                <a:spcPct val="0"/>
              </a:spcBef>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Always wait for the interviewer to finish asking their question before answering. If you need a moment to answer, a good tip is to take a drink of water before speaking to compose yourself.</a:t>
            </a: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10</a:t>
            </a:fld>
            <a:endParaRPr lang="en-IE" altLang="en-US" sz="1200"/>
          </a:p>
        </p:txBody>
      </p:sp>
    </p:spTree>
    <p:extLst>
      <p:ext uri="{BB962C8B-B14F-4D97-AF65-F5344CB8AC3E}">
        <p14:creationId xmlns:p14="http://schemas.microsoft.com/office/powerpoint/2010/main" val="364179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Your invitation to interview will include a link as shown on the screen. </a:t>
            </a:r>
          </a:p>
          <a:p>
            <a:pPr eaLnBrk="1" hangingPunct="1">
              <a:spcBef>
                <a:spcPct val="0"/>
              </a:spcBef>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Should you experience any technical difficulties, follow the steps also shown here.</a:t>
            </a: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11</a:t>
            </a:fld>
            <a:endParaRPr lang="en-IE" altLang="en-US" sz="1200"/>
          </a:p>
        </p:txBody>
      </p:sp>
    </p:spTree>
    <p:extLst>
      <p:ext uri="{BB962C8B-B14F-4D97-AF65-F5344CB8AC3E}">
        <p14:creationId xmlns:p14="http://schemas.microsoft.com/office/powerpoint/2010/main" val="4203981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Thank you once again for applying to work with us here at South Dublin County Council.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If you are looking for more info on the Council, check out www.sdcc.ie.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12</a:t>
            </a:fld>
            <a:endParaRPr lang="en-IE" altLang="en-US" sz="1200"/>
          </a:p>
        </p:txBody>
      </p:sp>
    </p:spTree>
    <p:extLst>
      <p:ext uri="{BB962C8B-B14F-4D97-AF65-F5344CB8AC3E}">
        <p14:creationId xmlns:p14="http://schemas.microsoft.com/office/powerpoint/2010/main" val="2076661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resource has been prepared in line with national guidance from the Local Government Management Agency to help you prepare for your upcoming interview.</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Online interviews are similar to in-person or phone interviews. Like those, preparation is key.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2</a:t>
            </a:fld>
            <a:endParaRPr lang="en-IE" altLang="en-US" sz="1200"/>
          </a:p>
        </p:txBody>
      </p:sp>
    </p:spTree>
    <p:extLst>
      <p:ext uri="{BB962C8B-B14F-4D97-AF65-F5344CB8AC3E}">
        <p14:creationId xmlns:p14="http://schemas.microsoft.com/office/powerpoint/2010/main" val="4195604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advance of your interview, make sure you are prepared. Do a tech check in advance on your internet connection, headphones and camera to make sure they are all in working order.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Don’t forget to turn off all other devices in the room and close all applications other than Microsoft Teams on your PC, tablet or phone.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3</a:t>
            </a:fld>
            <a:endParaRPr lang="en-IE" altLang="en-US" sz="1200"/>
          </a:p>
        </p:txBody>
      </p:sp>
    </p:spTree>
    <p:extLst>
      <p:ext uri="{BB962C8B-B14F-4D97-AF65-F5344CB8AC3E}">
        <p14:creationId xmlns:p14="http://schemas.microsoft.com/office/powerpoint/2010/main" val="1236018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Give yourself enough time before the interview to get set up. Position your camera so your head and shoulders are seen. Check the lighting in the room. If you need more lighting, position a lamp in front of you. </a:t>
            </a:r>
          </a:p>
          <a:p>
            <a:pPr eaLnBrk="1" hangingPunct="1">
              <a:spcBef>
                <a:spcPct val="0"/>
              </a:spcBef>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Can you see yourself on screen? If you cannot, neither can the interview board.</a:t>
            </a: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4</a:t>
            </a:fld>
            <a:endParaRPr lang="en-IE" altLang="en-US" sz="1200"/>
          </a:p>
        </p:txBody>
      </p:sp>
    </p:spTree>
    <p:extLst>
      <p:ext uri="{BB962C8B-B14F-4D97-AF65-F5344CB8AC3E}">
        <p14:creationId xmlns:p14="http://schemas.microsoft.com/office/powerpoint/2010/main" val="1021135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an example of what the interview board should see once you’ve carried out your checks.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5</a:t>
            </a:fld>
            <a:endParaRPr lang="en-IE" altLang="en-US" sz="1200"/>
          </a:p>
        </p:txBody>
      </p:sp>
    </p:spTree>
    <p:extLst>
      <p:ext uri="{BB962C8B-B14F-4D97-AF65-F5344CB8AC3E}">
        <p14:creationId xmlns:p14="http://schemas.microsoft.com/office/powerpoint/2010/main" val="1934668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Make sure to use a room where you will not be disturbed.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Pour yourself a glass of water and have it ready for the interview. Log on to Microsoft Teams at least ten minutes in advance to make sure everything is okay.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interview board will not record the interview and you are not permitted to either.</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6</a:t>
            </a:fld>
            <a:endParaRPr lang="en-IE" altLang="en-US" sz="1200"/>
          </a:p>
        </p:txBody>
      </p:sp>
    </p:spTree>
    <p:extLst>
      <p:ext uri="{BB962C8B-B14F-4D97-AF65-F5344CB8AC3E}">
        <p14:creationId xmlns:p14="http://schemas.microsoft.com/office/powerpoint/2010/main" val="1246597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Remember to dress how you would if you were attending an in-person interview.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impressions matter.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Be aware however that bright colours and patterns often do not look well on camera.</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7</a:t>
            </a:fld>
            <a:endParaRPr lang="en-IE" altLang="en-US" sz="1200"/>
          </a:p>
        </p:txBody>
      </p:sp>
    </p:spTree>
    <p:extLst>
      <p:ext uri="{BB962C8B-B14F-4D97-AF65-F5344CB8AC3E}">
        <p14:creationId xmlns:p14="http://schemas.microsoft.com/office/powerpoint/2010/main" val="2896644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z="1800" dirty="0">
                <a:effectLst/>
                <a:latin typeface="Calibri" panose="020F0502020204030204" pitchFamily="34" charset="0"/>
                <a:ea typeface="Calibri" panose="020F0502020204030204" pitchFamily="34" charset="0"/>
                <a:cs typeface="Times New Roman" panose="02020603050405020304" pitchFamily="18" charset="0"/>
              </a:rPr>
              <a:t>You might find this checklist useful in advance of your interview.</a:t>
            </a:r>
          </a:p>
          <a:p>
            <a:pPr eaLnBrk="1" hangingPunct="1">
              <a:spcBef>
                <a:spcPct val="0"/>
              </a:spcBef>
            </a:pPr>
            <a:endParaRPr lang="en-GB" altLang="en-US" sz="1800" dirty="0">
              <a:effectLst/>
              <a:latin typeface="Calibri" panose="020F0502020204030204" pitchFamily="34" charset="0"/>
              <a:cs typeface="Times New Roman" panose="02020603050405020304" pitchFamily="18" charset="0"/>
            </a:endParaRPr>
          </a:p>
          <a:p>
            <a:pPr eaLnBrk="1" hangingPunct="1">
              <a:spcBef>
                <a:spcPct val="0"/>
              </a:spcBef>
            </a:pPr>
            <a:r>
              <a:rPr lang="en-GB" altLang="en-US" sz="1800" dirty="0">
                <a:effectLst/>
                <a:latin typeface="Calibri" panose="020F0502020204030204" pitchFamily="34" charset="0"/>
                <a:cs typeface="Times New Roman" panose="02020603050405020304" pitchFamily="18" charset="0"/>
              </a:rPr>
              <a:t>Go through each one and ensure you are fully prepared.</a:t>
            </a: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8</a:t>
            </a:fld>
            <a:endParaRPr lang="en-IE" altLang="en-US" sz="1200"/>
          </a:p>
        </p:txBody>
      </p:sp>
    </p:spTree>
    <p:extLst>
      <p:ext uri="{BB962C8B-B14F-4D97-AF65-F5344CB8AC3E}">
        <p14:creationId xmlns:p14="http://schemas.microsoft.com/office/powerpoint/2010/main" val="716366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interview board will log into the meeting at the correct interview time.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Be patient.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may take a few moments but don’t panic. You’ve done the work for this interview and are more than ready.</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Each interview has a chair person who will introduce the board to you and go through the format of the interview.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They will be the person who formally starts and ends the interview.</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9</a:t>
            </a:fld>
            <a:endParaRPr lang="en-IE" altLang="en-US" sz="1200"/>
          </a:p>
        </p:txBody>
      </p:sp>
    </p:spTree>
    <p:extLst>
      <p:ext uri="{BB962C8B-B14F-4D97-AF65-F5344CB8AC3E}">
        <p14:creationId xmlns:p14="http://schemas.microsoft.com/office/powerpoint/2010/main" val="3655938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8F5E652C-5784-4A6E-8E36-C98111854FAC}" type="datetimeFigureOut">
              <a:rPr lang="en-IE" smtClean="0"/>
              <a:t>18/11/2020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347130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8F5E652C-5784-4A6E-8E36-C98111854FAC}" type="datetimeFigureOut">
              <a:rPr lang="en-IE" smtClean="0"/>
              <a:t>18/11/2020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549019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8F5E652C-5784-4A6E-8E36-C98111854FAC}" type="datetimeFigureOut">
              <a:rPr lang="en-IE" smtClean="0"/>
              <a:t>18/11/2020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1324959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8F5E652C-5784-4A6E-8E36-C98111854FAC}" type="datetimeFigureOut">
              <a:rPr lang="en-IE" smtClean="0"/>
              <a:t>18/11/2020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215005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5E652C-5784-4A6E-8E36-C98111854FAC}" type="datetimeFigureOut">
              <a:rPr lang="en-IE" smtClean="0"/>
              <a:t>18/11/2020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198115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8F5E652C-5784-4A6E-8E36-C98111854FAC}" type="datetimeFigureOut">
              <a:rPr lang="en-IE" smtClean="0"/>
              <a:t>18/11/2020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150167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8F5E652C-5784-4A6E-8E36-C98111854FAC}" type="datetimeFigureOut">
              <a:rPr lang="en-IE" smtClean="0"/>
              <a:t>18/11/2020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222121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8F5E652C-5784-4A6E-8E36-C98111854FAC}" type="datetimeFigureOut">
              <a:rPr lang="en-IE" smtClean="0"/>
              <a:t>18/11/2020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4292753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5E652C-5784-4A6E-8E36-C98111854FAC}" type="datetimeFigureOut">
              <a:rPr lang="en-IE" smtClean="0"/>
              <a:t>18/11/2020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1179680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5E652C-5784-4A6E-8E36-C98111854FAC}" type="datetimeFigureOut">
              <a:rPr lang="en-IE" smtClean="0"/>
              <a:t>18/11/2020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748010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5E652C-5784-4A6E-8E36-C98111854FAC}" type="datetimeFigureOut">
              <a:rPr lang="en-IE" smtClean="0"/>
              <a:t>18/11/2020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DD5FA38-A937-4AA6-9B23-38E2922020B0}" type="slidenum">
              <a:rPr lang="en-IE" smtClean="0"/>
              <a:t>‹#›</a:t>
            </a:fld>
            <a:endParaRPr lang="en-IE"/>
          </a:p>
        </p:txBody>
      </p:sp>
    </p:spTree>
    <p:extLst>
      <p:ext uri="{BB962C8B-B14F-4D97-AF65-F5344CB8AC3E}">
        <p14:creationId xmlns:p14="http://schemas.microsoft.com/office/powerpoint/2010/main" val="438912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5E652C-5784-4A6E-8E36-C98111854FAC}" type="datetimeFigureOut">
              <a:rPr lang="en-IE" smtClean="0"/>
              <a:t>18/11/2020</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D5FA38-A937-4AA6-9B23-38E2922020B0}" type="slidenum">
              <a:rPr lang="en-IE" smtClean="0"/>
              <a:t>‹#›</a:t>
            </a:fld>
            <a:endParaRPr lang="en-IE"/>
          </a:p>
        </p:txBody>
      </p:sp>
    </p:spTree>
    <p:extLst>
      <p:ext uri="{BB962C8B-B14F-4D97-AF65-F5344CB8AC3E}">
        <p14:creationId xmlns:p14="http://schemas.microsoft.com/office/powerpoint/2010/main" val="3047127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jpe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tel:+353%201%20592%200938,,622056342# " TargetMode="External"/><Relationship Id="rId3" Type="http://schemas.openxmlformats.org/officeDocument/2006/relationships/slideLayout" Target="../slideLayouts/slideLayout2.xml"/><Relationship Id="rId7" Type="http://schemas.openxmlformats.org/officeDocument/2006/relationships/hyperlink" Target="https://eur04.safelinks.protection.outlook.com/ap/t-59584e83/?url=https%3A%2F%2Fteams.microsoft.com%2Fl%2Fmeetup-join%2F19%253ameeting_MDZjODM5OWItN2RmOS00OGJlLWEwYjItNWIwMWQwY2QwY2Uz%2540thread.v2%2F0%3Fcontext%3D%257b%2522Tid%2522%253a%252287243f82-b7f5-414b-aa84-e92735594fc3%2522%252c%2522Oid%2522%253a%252240758d87-7332-4c00-8263-ea78247a5a4b%2522%257d&amp;data=04%7C01%7Cnnoonan%40SDUBLINCOCO.ie%7Ccf16efde6fd9497135da08d87bf068ef%7C6a3c00c019d0492da8de95fad8fda1d4%7C0%7C0%7C637395619796510298%7CUnknown%7CTWFpbGZsb3d8eyJWIjoiMC4wLjAwMDAiLCJQIjoiV2luMzIiLCJBTiI6Ik1haWwiLCJXVCI6Mn0%3D%7C1000&amp;sdata=rdt4qfaU8s0TrShIqwG2qAriRRyG9wezos1PKiUd%2BwE%3D&amp;reserved=0"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jpeg"/><Relationship Id="rId5" Type="http://schemas.openxmlformats.org/officeDocument/2006/relationships/image" Target="../media/image4.jpe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3.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jpe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e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eg"/><Relationship Id="rId11" Type="http://schemas.openxmlformats.org/officeDocument/2006/relationships/image" Target="../media/image3.png"/><Relationship Id="rId5" Type="http://schemas.openxmlformats.org/officeDocument/2006/relationships/image" Target="../media/image4.jpeg"/><Relationship Id="rId10"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jpe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jpeg"/><Relationship Id="rId11" Type="http://schemas.openxmlformats.org/officeDocument/2006/relationships/image" Target="../media/image3.png"/><Relationship Id="rId5" Type="http://schemas.openxmlformats.org/officeDocument/2006/relationships/image" Target="../media/image4.jpeg"/><Relationship Id="rId10"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jpe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jpeg"/><Relationship Id="rId11" Type="http://schemas.openxmlformats.org/officeDocument/2006/relationships/image" Target="../media/image18.svg"/><Relationship Id="rId5" Type="http://schemas.openxmlformats.org/officeDocument/2006/relationships/image" Target="../media/image4.jpeg"/><Relationship Id="rId1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notesSlide" Target="../notesSlides/notesSlide8.xml"/><Relationship Id="rId9" Type="http://schemas.openxmlformats.org/officeDocument/2006/relationships/image" Target="../media/image14.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jpeg"/><Relationship Id="rId5" Type="http://schemas.openxmlformats.org/officeDocument/2006/relationships/image" Target="../media/image4.jpe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38" y="0"/>
            <a:ext cx="123856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a:extLst>
              <a:ext uri="{FF2B5EF4-FFF2-40B4-BE49-F238E27FC236}">
                <a16:creationId xmlns:a16="http://schemas.microsoft.com/office/drawing/2014/main" id="{8B3C68FC-518A-4EDA-8126-6FD0EA169D73}"/>
              </a:ext>
            </a:extLst>
          </p:cNvPr>
          <p:cNvSpPr>
            <a:spLocks noGrp="1"/>
          </p:cNvSpPr>
          <p:nvPr>
            <p:ph type="subTitle" idx="1"/>
          </p:nvPr>
        </p:nvSpPr>
        <p:spPr/>
        <p:txBody>
          <a:bodyPr>
            <a:normAutofit/>
          </a:bodyPr>
          <a:lstStyle/>
          <a:p>
            <a:r>
              <a:rPr lang="en-IE" sz="4000" dirty="0">
                <a:solidFill>
                  <a:schemeClr val="bg1"/>
                </a:solidFill>
              </a:rPr>
              <a:t>Preparing for your online interview with South Dublin County Council</a:t>
            </a:r>
          </a:p>
        </p:txBody>
      </p:sp>
      <p:pic>
        <p:nvPicPr>
          <p:cNvPr id="9" name="Audio 8">
            <a:hlinkClick r:id="" action="ppaction://media"/>
            <a:extLst>
              <a:ext uri="{FF2B5EF4-FFF2-40B4-BE49-F238E27FC236}">
                <a16:creationId xmlns:a16="http://schemas.microsoft.com/office/drawing/2014/main" id="{5E85BD16-AB9E-4644-AE1F-4F11715E54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16875885"/>
      </p:ext>
    </p:extLst>
  </p:cSld>
  <p:clrMapOvr>
    <a:masterClrMapping/>
  </p:clrMapOvr>
  <mc:AlternateContent xmlns:mc="http://schemas.openxmlformats.org/markup-compatibility/2006">
    <mc:Choice xmlns:p14="http://schemas.microsoft.com/office/powerpoint/2010/main" Requires="p14">
      <p:transition spd="slow" p14:dur="2000" advTm="5397"/>
    </mc:Choice>
    <mc:Fallback>
      <p:transition spd="slow" advTm="5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647E89C-B694-4834-B92B-40B7B767B08C}"/>
              </a:ext>
            </a:extLst>
          </p:cNvPr>
          <p:cNvSpPr txBox="1"/>
          <p:nvPr/>
        </p:nvSpPr>
        <p:spPr>
          <a:xfrm>
            <a:off x="424070" y="1126920"/>
            <a:ext cx="7222436" cy="769441"/>
          </a:xfrm>
          <a:prstGeom prst="rect">
            <a:avLst/>
          </a:prstGeom>
          <a:noFill/>
        </p:spPr>
        <p:txBody>
          <a:bodyPr wrap="square" rtlCol="0">
            <a:spAutoFit/>
          </a:bodyPr>
          <a:lstStyle/>
          <a:p>
            <a:r>
              <a:rPr lang="en-IE" sz="4400" b="1" dirty="0">
                <a:solidFill>
                  <a:srgbClr val="D95E00"/>
                </a:solidFill>
              </a:rPr>
              <a:t>Answering Questions</a:t>
            </a:r>
          </a:p>
        </p:txBody>
      </p:sp>
      <p:pic>
        <p:nvPicPr>
          <p:cNvPr id="6" name="Picture 5">
            <a:extLst>
              <a:ext uri="{FF2B5EF4-FFF2-40B4-BE49-F238E27FC236}">
                <a16:creationId xmlns:a16="http://schemas.microsoft.com/office/drawing/2014/main" id="{867A2076-B0AF-47C3-A493-43B812A8E5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7449" y="2051779"/>
            <a:ext cx="45720" cy="4754890"/>
          </a:xfrm>
          <a:prstGeom prst="rect">
            <a:avLst/>
          </a:prstGeom>
        </p:spPr>
      </p:pic>
      <p:sp>
        <p:nvSpPr>
          <p:cNvPr id="7" name="TextBox 6">
            <a:extLst>
              <a:ext uri="{FF2B5EF4-FFF2-40B4-BE49-F238E27FC236}">
                <a16:creationId xmlns:a16="http://schemas.microsoft.com/office/drawing/2014/main" id="{F333DE70-91E2-44A1-A7D0-D40109AD7D7F}"/>
              </a:ext>
            </a:extLst>
          </p:cNvPr>
          <p:cNvSpPr txBox="1"/>
          <p:nvPr/>
        </p:nvSpPr>
        <p:spPr>
          <a:xfrm>
            <a:off x="6318167" y="2048944"/>
            <a:ext cx="4383314" cy="523220"/>
          </a:xfrm>
          <a:prstGeom prst="rect">
            <a:avLst/>
          </a:prstGeom>
          <a:noFill/>
        </p:spPr>
        <p:txBody>
          <a:bodyPr wrap="square" rtlCol="0">
            <a:spAutoFit/>
          </a:bodyPr>
          <a:lstStyle/>
          <a:p>
            <a:r>
              <a:rPr lang="en-IE" sz="2800" b="1" dirty="0"/>
              <a:t>Speak Clearly</a:t>
            </a:r>
            <a:endParaRPr lang="en-IE" sz="2800" dirty="0"/>
          </a:p>
        </p:txBody>
      </p:sp>
      <p:sp>
        <p:nvSpPr>
          <p:cNvPr id="8" name="TextBox 7">
            <a:extLst>
              <a:ext uri="{FF2B5EF4-FFF2-40B4-BE49-F238E27FC236}">
                <a16:creationId xmlns:a16="http://schemas.microsoft.com/office/drawing/2014/main" id="{C3C3FDA8-024E-45EA-BCE2-C5BC56D59E60}"/>
              </a:ext>
            </a:extLst>
          </p:cNvPr>
          <p:cNvSpPr txBox="1"/>
          <p:nvPr/>
        </p:nvSpPr>
        <p:spPr>
          <a:xfrm>
            <a:off x="6318167" y="2745234"/>
            <a:ext cx="5526488" cy="3785652"/>
          </a:xfrm>
          <a:prstGeom prst="rect">
            <a:avLst/>
          </a:prstGeom>
          <a:noFill/>
        </p:spPr>
        <p:txBody>
          <a:bodyPr wrap="square" rtlCol="0">
            <a:spAutoFit/>
          </a:bodyPr>
          <a:lstStyle/>
          <a:p>
            <a:r>
              <a:rPr lang="en-IE" sz="2000" dirty="0"/>
              <a:t>Make sure your speaker isn’t on mute.  You should not use the mute option during the interview.  </a:t>
            </a:r>
          </a:p>
          <a:p>
            <a:endParaRPr lang="en-IE" sz="2000" dirty="0"/>
          </a:p>
          <a:p>
            <a:r>
              <a:rPr lang="en-IE" sz="2000" dirty="0"/>
              <a:t>Speak clearly and slowly at a regular volume.</a:t>
            </a:r>
          </a:p>
          <a:p>
            <a:endParaRPr lang="en-IE" sz="2000" dirty="0"/>
          </a:p>
          <a:p>
            <a:r>
              <a:rPr lang="en-IE" sz="2000" dirty="0"/>
              <a:t>Take into account there may be a slight time delay, wait for the interviewer to finish asking the question before answering. </a:t>
            </a:r>
          </a:p>
          <a:p>
            <a:endParaRPr lang="en-IE" sz="2000" dirty="0">
              <a:latin typeface="Calibri" panose="020F0502020204030204" pitchFamily="34" charset="0"/>
            </a:endParaRPr>
          </a:p>
          <a:p>
            <a:r>
              <a:rPr lang="en-IE" sz="2000" dirty="0">
                <a:latin typeface="Calibri" panose="020F0502020204030204" pitchFamily="34" charset="0"/>
              </a:rPr>
              <a:t>I</a:t>
            </a:r>
            <a:r>
              <a:rPr lang="en-IE" sz="2000" dirty="0">
                <a:effectLst/>
                <a:latin typeface="Calibri" panose="020F0502020204030204" pitchFamily="34" charset="0"/>
                <a:ea typeface="Times New Roman" panose="02020603050405020304" pitchFamily="18" charset="0"/>
              </a:rPr>
              <a:t>f at anytime during the interview you cannot hear the interviewer, you should interrupt and advise them immediately.</a:t>
            </a:r>
            <a:endParaRPr lang="en-IE" sz="2000" dirty="0"/>
          </a:p>
        </p:txBody>
      </p:sp>
      <p:pic>
        <p:nvPicPr>
          <p:cNvPr id="4" name="Picture 3">
            <a:extLst>
              <a:ext uri="{FF2B5EF4-FFF2-40B4-BE49-F238E27FC236}">
                <a16:creationId xmlns:a16="http://schemas.microsoft.com/office/drawing/2014/main" id="{B6FEB08E-F646-4ACD-9EC9-90F32D37F2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9700644" y="-654927"/>
            <a:ext cx="63863" cy="6641766"/>
          </a:xfrm>
          <a:prstGeom prst="rect">
            <a:avLst/>
          </a:prstGeom>
        </p:spPr>
      </p:pic>
      <p:sp>
        <p:nvSpPr>
          <p:cNvPr id="5" name="TextBox 4">
            <a:extLst>
              <a:ext uri="{FF2B5EF4-FFF2-40B4-BE49-F238E27FC236}">
                <a16:creationId xmlns:a16="http://schemas.microsoft.com/office/drawing/2014/main" id="{3DB4F732-B819-4645-B286-3703DAAEE05A}"/>
              </a:ext>
            </a:extLst>
          </p:cNvPr>
          <p:cNvSpPr txBox="1"/>
          <p:nvPr/>
        </p:nvSpPr>
        <p:spPr>
          <a:xfrm>
            <a:off x="404128" y="2114194"/>
            <a:ext cx="4383314" cy="523220"/>
          </a:xfrm>
          <a:prstGeom prst="rect">
            <a:avLst/>
          </a:prstGeom>
          <a:noFill/>
        </p:spPr>
        <p:txBody>
          <a:bodyPr wrap="square" rtlCol="0">
            <a:spAutoFit/>
          </a:bodyPr>
          <a:lstStyle/>
          <a:p>
            <a:r>
              <a:rPr lang="en-IE" sz="2800" b="1" dirty="0"/>
              <a:t>Look at the Camera</a:t>
            </a:r>
            <a:endParaRPr lang="en-IE" sz="2800" dirty="0"/>
          </a:p>
        </p:txBody>
      </p:sp>
      <p:sp>
        <p:nvSpPr>
          <p:cNvPr id="9" name="TextBox 8">
            <a:extLst>
              <a:ext uri="{FF2B5EF4-FFF2-40B4-BE49-F238E27FC236}">
                <a16:creationId xmlns:a16="http://schemas.microsoft.com/office/drawing/2014/main" id="{C0953F4B-405C-4862-82F0-73548CBD2C49}"/>
              </a:ext>
            </a:extLst>
          </p:cNvPr>
          <p:cNvSpPr txBox="1"/>
          <p:nvPr/>
        </p:nvSpPr>
        <p:spPr>
          <a:xfrm>
            <a:off x="389612" y="2752428"/>
            <a:ext cx="5100049" cy="3477875"/>
          </a:xfrm>
          <a:prstGeom prst="rect">
            <a:avLst/>
          </a:prstGeom>
          <a:noFill/>
        </p:spPr>
        <p:txBody>
          <a:bodyPr wrap="square" rtlCol="0">
            <a:spAutoFit/>
          </a:bodyPr>
          <a:lstStyle/>
          <a:p>
            <a:r>
              <a:rPr lang="en-IE" sz="2200" dirty="0"/>
              <a:t>Eye contact in an in-person interview is very important and difficult to achieve the same connection via video.  </a:t>
            </a:r>
          </a:p>
          <a:p>
            <a:endParaRPr lang="en-IE" sz="2200" dirty="0"/>
          </a:p>
          <a:p>
            <a:r>
              <a:rPr lang="en-IE" sz="2200" dirty="0"/>
              <a:t>Don’t be afraid to look at the camera when speaking. Your eyes are more likely to align with the interviewers on the other end.  </a:t>
            </a:r>
          </a:p>
          <a:p>
            <a:endParaRPr lang="en-IE" sz="2200" dirty="0"/>
          </a:p>
          <a:p>
            <a:r>
              <a:rPr lang="en-IE" sz="2200" dirty="0"/>
              <a:t>When listening, look at the screen or the camera. </a:t>
            </a:r>
          </a:p>
        </p:txBody>
      </p:sp>
      <p:pic>
        <p:nvPicPr>
          <p:cNvPr id="16" name="Picture 15">
            <a:extLst>
              <a:ext uri="{FF2B5EF4-FFF2-40B4-BE49-F238E27FC236}">
                <a16:creationId xmlns:a16="http://schemas.microsoft.com/office/drawing/2014/main" id="{3B9B4724-7350-407B-BFAC-A65CCB9F32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940717" y="-668924"/>
            <a:ext cx="63863" cy="6641766"/>
          </a:xfrm>
          <a:prstGeom prst="rect">
            <a:avLst/>
          </a:prstGeom>
        </p:spPr>
      </p:pic>
      <p:pic>
        <p:nvPicPr>
          <p:cNvPr id="3" name="Audio 2">
            <a:hlinkClick r:id="" action="ppaction://media"/>
            <a:extLst>
              <a:ext uri="{FF2B5EF4-FFF2-40B4-BE49-F238E27FC236}">
                <a16:creationId xmlns:a16="http://schemas.microsoft.com/office/drawing/2014/main" id="{2D9762CF-83BD-429E-AF53-79DB3E4F1E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56508618"/>
      </p:ext>
    </p:extLst>
  </p:cSld>
  <p:clrMapOvr>
    <a:masterClrMapping/>
  </p:clrMapOvr>
  <mc:AlternateContent xmlns:mc="http://schemas.openxmlformats.org/markup-compatibility/2006">
    <mc:Choice xmlns:p14="http://schemas.microsoft.com/office/powerpoint/2010/main" Requires="p14">
      <p:transition spd="slow" p14:dur="2000" advTm="25946"/>
    </mc:Choice>
    <mc:Fallback>
      <p:transition spd="slow" advTm="25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647E89C-B694-4834-B92B-40B7B767B08C}"/>
              </a:ext>
            </a:extLst>
          </p:cNvPr>
          <p:cNvSpPr txBox="1"/>
          <p:nvPr/>
        </p:nvSpPr>
        <p:spPr>
          <a:xfrm>
            <a:off x="145774" y="1047407"/>
            <a:ext cx="7222436" cy="769441"/>
          </a:xfrm>
          <a:prstGeom prst="rect">
            <a:avLst/>
          </a:prstGeom>
          <a:noFill/>
        </p:spPr>
        <p:txBody>
          <a:bodyPr wrap="square" rtlCol="0">
            <a:spAutoFit/>
          </a:bodyPr>
          <a:lstStyle/>
          <a:p>
            <a:r>
              <a:rPr lang="en-IE" sz="4400" b="1" dirty="0">
                <a:solidFill>
                  <a:srgbClr val="D95E00"/>
                </a:solidFill>
              </a:rPr>
              <a:t>Your Invitation to Interview</a:t>
            </a:r>
          </a:p>
        </p:txBody>
      </p:sp>
      <p:sp>
        <p:nvSpPr>
          <p:cNvPr id="3" name="TextBox 2">
            <a:extLst>
              <a:ext uri="{FF2B5EF4-FFF2-40B4-BE49-F238E27FC236}">
                <a16:creationId xmlns:a16="http://schemas.microsoft.com/office/drawing/2014/main" id="{027D0761-F6B1-41B3-8564-68C895FA3E16}"/>
              </a:ext>
            </a:extLst>
          </p:cNvPr>
          <p:cNvSpPr txBox="1"/>
          <p:nvPr/>
        </p:nvSpPr>
        <p:spPr>
          <a:xfrm>
            <a:off x="1318591" y="2258655"/>
            <a:ext cx="9554818" cy="5047536"/>
          </a:xfrm>
          <a:prstGeom prst="rect">
            <a:avLst/>
          </a:prstGeom>
          <a:noFill/>
        </p:spPr>
        <p:txBody>
          <a:bodyPr wrap="square" rtlCol="0">
            <a:spAutoFit/>
          </a:bodyPr>
          <a:lstStyle/>
          <a:p>
            <a:pPr indent="228600" algn="ctr"/>
            <a:r>
              <a:rPr lang="en-IE" sz="2800" b="1" dirty="0">
                <a:effectLst/>
                <a:latin typeface="Calibri" panose="020F0502020204030204" pitchFamily="34" charset="0"/>
                <a:ea typeface="Calibri" panose="020F0502020204030204" pitchFamily="34" charset="0"/>
              </a:rPr>
              <a:t>Your invitation to attend for interview will include the “Join Microsoft Teams link” – example below</a:t>
            </a:r>
          </a:p>
          <a:p>
            <a:r>
              <a:rPr lang="en-IE" sz="1800" dirty="0">
                <a:effectLst/>
                <a:latin typeface="Calibri" panose="020F0502020204030204" pitchFamily="34" charset="0"/>
                <a:ea typeface="Calibri" panose="020F0502020204030204" pitchFamily="34" charset="0"/>
              </a:rPr>
              <a:t> </a:t>
            </a:r>
          </a:p>
          <a:p>
            <a:pPr indent="228600" algn="ctr"/>
            <a:r>
              <a:rPr lang="en-GB" sz="1800" u="sng" dirty="0">
                <a:solidFill>
                  <a:srgbClr val="6264A7"/>
                </a:solidFill>
                <a:effectLst/>
                <a:latin typeface="Segoe UI Semibold" panose="020B0702040204020203" pitchFamily="34" charset="0"/>
                <a:ea typeface="Calibri" panose="020F0502020204030204" pitchFamily="34" charset="0"/>
                <a:hlinkClick r:id="rId7"/>
              </a:rPr>
              <a:t>Join Microsoft Teams Meeting</a:t>
            </a:r>
            <a:r>
              <a:rPr lang="en-GB" sz="1800" dirty="0">
                <a:solidFill>
                  <a:srgbClr val="252424"/>
                </a:solidFill>
                <a:effectLst/>
                <a:latin typeface="Segoe UI" panose="020B0502040204020203" pitchFamily="34"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indent="228600" algn="ctr"/>
            <a:r>
              <a:rPr lang="en-GB" sz="1800" u="sng" dirty="0">
                <a:solidFill>
                  <a:srgbClr val="6264A7"/>
                </a:solidFill>
                <a:effectLst/>
                <a:latin typeface="Segoe UI" panose="020B0502040204020203" pitchFamily="34" charset="0"/>
                <a:ea typeface="Calibri" panose="020F0502020204030204" pitchFamily="34" charset="0"/>
                <a:hlinkClick r:id="rId8"/>
              </a:rPr>
              <a:t>+353 1 592 0938</a:t>
            </a:r>
            <a:r>
              <a:rPr lang="en-GB" sz="1800" dirty="0">
                <a:solidFill>
                  <a:srgbClr val="252424"/>
                </a:solidFill>
                <a:effectLst/>
                <a:latin typeface="Segoe UI" panose="020B0502040204020203" pitchFamily="34" charset="0"/>
                <a:ea typeface="Calibri" panose="020F0502020204030204" pitchFamily="34" charset="0"/>
              </a:rPr>
              <a:t>   Ireland, Dublin (Toll) </a:t>
            </a:r>
            <a:endParaRPr lang="en-IE" sz="1800" dirty="0">
              <a:effectLst/>
              <a:latin typeface="Calibri" panose="020F0502020204030204" pitchFamily="34" charset="0"/>
              <a:ea typeface="Calibri" panose="020F0502020204030204" pitchFamily="34" charset="0"/>
            </a:endParaRPr>
          </a:p>
          <a:p>
            <a:pPr indent="228600" algn="ctr"/>
            <a:r>
              <a:rPr lang="en-GB" sz="1800" dirty="0">
                <a:solidFill>
                  <a:srgbClr val="252424"/>
                </a:solidFill>
                <a:effectLst/>
                <a:latin typeface="Segoe UI" panose="020B0502040204020203" pitchFamily="34" charset="0"/>
                <a:ea typeface="Calibri" panose="020F0502020204030204" pitchFamily="34" charset="0"/>
              </a:rPr>
              <a:t>Conference ID: 622 056 342# </a:t>
            </a:r>
          </a:p>
          <a:p>
            <a:pPr indent="228600" algn="ctr"/>
            <a:endParaRPr lang="en-GB" dirty="0">
              <a:solidFill>
                <a:srgbClr val="252424"/>
              </a:solidFill>
              <a:latin typeface="Segoe UI" panose="020B0502040204020203" pitchFamily="34" charset="0"/>
              <a:ea typeface="Calibri" panose="020F0502020204030204" pitchFamily="34" charset="0"/>
            </a:endParaRPr>
          </a:p>
          <a:p>
            <a:pPr marL="228600"/>
            <a:r>
              <a:rPr lang="en-IE" sz="2000" dirty="0">
                <a:effectLst/>
                <a:latin typeface="Calibri" panose="020F0502020204030204" pitchFamily="34" charset="0"/>
                <a:ea typeface="Calibri" panose="020F0502020204030204" pitchFamily="34" charset="0"/>
              </a:rPr>
              <a:t>Should you experience any technical difficulties connecting to your interview or during your interview, you should notify the Interview Board directly by contacting them at your allocated interview time via telephone by dialling the number (beneath the link)  and entering your conference ID number below.</a:t>
            </a:r>
          </a:p>
          <a:p>
            <a:pPr marL="228600"/>
            <a:endParaRPr lang="en-IE" sz="2000" dirty="0">
              <a:effectLst/>
              <a:latin typeface="Calibri" panose="020F0502020204030204" pitchFamily="34" charset="0"/>
              <a:ea typeface="Calibri" panose="020F0502020204030204" pitchFamily="34" charset="0"/>
            </a:endParaRPr>
          </a:p>
          <a:p>
            <a:pPr indent="228600"/>
            <a:r>
              <a:rPr lang="en-IE" sz="2000" dirty="0">
                <a:effectLst/>
                <a:latin typeface="Calibri" panose="020F0502020204030204" pitchFamily="34" charset="0"/>
                <a:ea typeface="Calibri" panose="020F0502020204030204" pitchFamily="34" charset="0"/>
              </a:rPr>
              <a:t>The Board will then notify a member of the Recruitment Section who will then contact  </a:t>
            </a:r>
          </a:p>
          <a:p>
            <a:pPr indent="228600"/>
            <a:r>
              <a:rPr lang="en-IE" sz="2000" dirty="0">
                <a:effectLst/>
                <a:latin typeface="Calibri" panose="020F0502020204030204" pitchFamily="34" charset="0"/>
                <a:ea typeface="Calibri" panose="020F0502020204030204" pitchFamily="34" charset="0"/>
              </a:rPr>
              <a:t>you. Please note, interviews will not be conducted via telephone.</a:t>
            </a:r>
          </a:p>
          <a:p>
            <a:pPr indent="228600" algn="ctr"/>
            <a:endParaRPr lang="en-IE" sz="1800" dirty="0">
              <a:effectLst/>
              <a:ea typeface="Calibri" panose="020F0502020204030204" pitchFamily="34" charset="0"/>
            </a:endParaRPr>
          </a:p>
          <a:p>
            <a:r>
              <a:rPr lang="en-IE" sz="1800" dirty="0">
                <a:effectLst/>
                <a:latin typeface="Calibri" panose="020F0502020204030204" pitchFamily="34" charset="0"/>
                <a:ea typeface="Calibri" panose="020F0502020204030204" pitchFamily="34" charset="0"/>
              </a:rPr>
              <a:t> </a:t>
            </a:r>
          </a:p>
        </p:txBody>
      </p:sp>
      <p:pic>
        <p:nvPicPr>
          <p:cNvPr id="4" name="Audio 3">
            <a:hlinkClick r:id="" action="ppaction://media"/>
            <a:extLst>
              <a:ext uri="{FF2B5EF4-FFF2-40B4-BE49-F238E27FC236}">
                <a16:creationId xmlns:a16="http://schemas.microsoft.com/office/drawing/2014/main" id="{4ED6466A-F5B8-4C75-BC5B-77B155FFF55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092049"/>
      </p:ext>
    </p:extLst>
  </p:cSld>
  <p:clrMapOvr>
    <a:masterClrMapping/>
  </p:clrMapOvr>
  <mc:AlternateContent xmlns:mc="http://schemas.openxmlformats.org/markup-compatibility/2006">
    <mc:Choice xmlns:p14="http://schemas.microsoft.com/office/powerpoint/2010/main" Requires="p14">
      <p:transition spd="slow" p14:dur="2000" advTm="16217"/>
    </mc:Choice>
    <mc:Fallback>
      <p:transition spd="slow" advTm="16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554F23E-36A7-4C77-B942-F08E25E57C9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0" y="-860063"/>
            <a:ext cx="12311270" cy="8190414"/>
          </a:xfrm>
          <a:prstGeom prst="rect">
            <a:avLst/>
          </a:prstGeom>
        </p:spPr>
      </p:pic>
      <p:sp>
        <p:nvSpPr>
          <p:cNvPr id="2" name="TextBox 1">
            <a:extLst>
              <a:ext uri="{FF2B5EF4-FFF2-40B4-BE49-F238E27FC236}">
                <a16:creationId xmlns:a16="http://schemas.microsoft.com/office/drawing/2014/main" id="{A647E89C-B694-4834-B92B-40B7B767B08C}"/>
              </a:ext>
            </a:extLst>
          </p:cNvPr>
          <p:cNvSpPr txBox="1"/>
          <p:nvPr/>
        </p:nvSpPr>
        <p:spPr>
          <a:xfrm>
            <a:off x="1135270" y="5308774"/>
            <a:ext cx="10331016" cy="1446550"/>
          </a:xfrm>
          <a:prstGeom prst="rect">
            <a:avLst/>
          </a:prstGeom>
          <a:solidFill>
            <a:srgbClr val="ED7D31">
              <a:alpha val="85098"/>
            </a:srgbClr>
          </a:solidFill>
        </p:spPr>
        <p:txBody>
          <a:bodyPr wrap="square" rtlCol="0">
            <a:spAutoFit/>
          </a:bodyPr>
          <a:lstStyle/>
          <a:p>
            <a:r>
              <a:rPr lang="en-IE" sz="4400" b="1" dirty="0">
                <a:solidFill>
                  <a:schemeClr val="bg1"/>
                </a:solidFill>
              </a:rPr>
              <a:t>Thank you for applying to work with us in South Dublin County Council</a:t>
            </a:r>
          </a:p>
        </p:txBody>
      </p:sp>
      <p:pic>
        <p:nvPicPr>
          <p:cNvPr id="3" name="Audio 2">
            <a:hlinkClick r:id="" action="ppaction://media"/>
            <a:extLst>
              <a:ext uri="{FF2B5EF4-FFF2-40B4-BE49-F238E27FC236}">
                <a16:creationId xmlns:a16="http://schemas.microsoft.com/office/drawing/2014/main" id="{B3B33DFF-92AA-488F-94A2-82CA126B65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7389888"/>
      </p:ext>
    </p:extLst>
  </p:cSld>
  <p:clrMapOvr>
    <a:masterClrMapping/>
  </p:clrMapOvr>
  <mc:AlternateContent xmlns:mc="http://schemas.openxmlformats.org/markup-compatibility/2006">
    <mc:Choice xmlns:p14="http://schemas.microsoft.com/office/powerpoint/2010/main" Requires="p14">
      <p:transition spd="slow" p14:dur="2000" advTm="14285"/>
    </mc:Choice>
    <mc:Fallback>
      <p:transition spd="slow" advTm="14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647E89C-B694-4834-B92B-40B7B767B08C}"/>
              </a:ext>
            </a:extLst>
          </p:cNvPr>
          <p:cNvSpPr txBox="1"/>
          <p:nvPr/>
        </p:nvSpPr>
        <p:spPr>
          <a:xfrm>
            <a:off x="145774" y="1047407"/>
            <a:ext cx="7222436" cy="769441"/>
          </a:xfrm>
          <a:prstGeom prst="rect">
            <a:avLst/>
          </a:prstGeom>
          <a:noFill/>
        </p:spPr>
        <p:txBody>
          <a:bodyPr wrap="square" rtlCol="0">
            <a:spAutoFit/>
          </a:bodyPr>
          <a:lstStyle/>
          <a:p>
            <a:r>
              <a:rPr lang="en-IE" sz="4400" b="1" dirty="0">
                <a:solidFill>
                  <a:srgbClr val="D95E00"/>
                </a:solidFill>
              </a:rPr>
              <a:t>Online Interviews</a:t>
            </a:r>
          </a:p>
        </p:txBody>
      </p:sp>
      <p:sp>
        <p:nvSpPr>
          <p:cNvPr id="3" name="TextBox 2">
            <a:extLst>
              <a:ext uri="{FF2B5EF4-FFF2-40B4-BE49-F238E27FC236}">
                <a16:creationId xmlns:a16="http://schemas.microsoft.com/office/drawing/2014/main" id="{027D0761-F6B1-41B3-8564-68C895FA3E16}"/>
              </a:ext>
            </a:extLst>
          </p:cNvPr>
          <p:cNvSpPr txBox="1"/>
          <p:nvPr/>
        </p:nvSpPr>
        <p:spPr>
          <a:xfrm>
            <a:off x="1245704" y="2464904"/>
            <a:ext cx="9554818" cy="3970318"/>
          </a:xfrm>
          <a:prstGeom prst="rect">
            <a:avLst/>
          </a:prstGeom>
          <a:noFill/>
        </p:spPr>
        <p:txBody>
          <a:bodyPr wrap="square" rtlCol="0">
            <a:spAutoFit/>
          </a:bodyPr>
          <a:lstStyle/>
          <a:p>
            <a:pPr algn="ctr"/>
            <a:r>
              <a:rPr lang="en-IE" sz="2800" b="1" dirty="0"/>
              <a:t>This video was prepared, in line with national guidance from the Local Government Management Agency, to help candidates in preparation for their online interview with South Dublin County Council.</a:t>
            </a:r>
          </a:p>
          <a:p>
            <a:pPr algn="ctr"/>
            <a:endParaRPr lang="en-IE" sz="2800" b="1" dirty="0"/>
          </a:p>
          <a:p>
            <a:pPr algn="ctr"/>
            <a:r>
              <a:rPr lang="en-IE" sz="2800" b="1" dirty="0"/>
              <a:t>Interviews will be via Microsoft Teams.  Once connected, you will be able to see and speak with the interviewers on screen. </a:t>
            </a:r>
          </a:p>
          <a:p>
            <a:pPr algn="ctr"/>
            <a:endParaRPr lang="en-IE" sz="2800" b="1" dirty="0"/>
          </a:p>
          <a:p>
            <a:pPr algn="ctr"/>
            <a:r>
              <a:rPr lang="en-IE" sz="2800" b="1" dirty="0"/>
              <a:t>The following slides will help you prepare for the interview. </a:t>
            </a:r>
          </a:p>
        </p:txBody>
      </p:sp>
      <p:pic>
        <p:nvPicPr>
          <p:cNvPr id="9" name="Audio 8">
            <a:hlinkClick r:id="" action="ppaction://media"/>
            <a:extLst>
              <a:ext uri="{FF2B5EF4-FFF2-40B4-BE49-F238E27FC236}">
                <a16:creationId xmlns:a16="http://schemas.microsoft.com/office/drawing/2014/main" id="{112395CC-CD1C-48B9-984B-4834A36A1F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97494591"/>
      </p:ext>
    </p:extLst>
  </p:cSld>
  <p:clrMapOvr>
    <a:masterClrMapping/>
  </p:clrMapOvr>
  <mc:AlternateContent xmlns:mc="http://schemas.openxmlformats.org/markup-compatibility/2006">
    <mc:Choice xmlns:p14="http://schemas.microsoft.com/office/powerpoint/2010/main" Requires="p14">
      <p:transition spd="slow" p14:dur="2000" advTm="17750"/>
    </mc:Choice>
    <mc:Fallback>
      <p:transition spd="slow" advTm="1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647E89C-B694-4834-B92B-40B7B767B08C}"/>
              </a:ext>
            </a:extLst>
          </p:cNvPr>
          <p:cNvSpPr txBox="1"/>
          <p:nvPr/>
        </p:nvSpPr>
        <p:spPr>
          <a:xfrm>
            <a:off x="145774" y="1047407"/>
            <a:ext cx="7222436" cy="769441"/>
          </a:xfrm>
          <a:prstGeom prst="rect">
            <a:avLst/>
          </a:prstGeom>
          <a:noFill/>
        </p:spPr>
        <p:txBody>
          <a:bodyPr wrap="square" rtlCol="0">
            <a:spAutoFit/>
          </a:bodyPr>
          <a:lstStyle/>
          <a:p>
            <a:r>
              <a:rPr lang="en-IE" sz="4400" b="1" dirty="0">
                <a:solidFill>
                  <a:srgbClr val="D95E00"/>
                </a:solidFill>
              </a:rPr>
              <a:t>Be Prepared</a:t>
            </a:r>
          </a:p>
        </p:txBody>
      </p:sp>
      <p:pic>
        <p:nvPicPr>
          <p:cNvPr id="5" name="Picture 4">
            <a:extLst>
              <a:ext uri="{FF2B5EF4-FFF2-40B4-BE49-F238E27FC236}">
                <a16:creationId xmlns:a16="http://schemas.microsoft.com/office/drawing/2014/main" id="{850CC69C-D28C-42DE-8154-BC35BF8CBE1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78636" y="1975098"/>
            <a:ext cx="1625684" cy="1625684"/>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1C8CD341-0DA6-4FA3-B413-9E1E1782E4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636" y="4416549"/>
            <a:ext cx="1625684" cy="1625684"/>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030F08D7-8DBE-4092-9921-0BE4C3F1CB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1901345"/>
            <a:ext cx="1625684" cy="1625684"/>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861228F0-D896-4D34-A2AA-FFB358B0E82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0" y="4184909"/>
            <a:ext cx="1625684" cy="1625684"/>
          </a:xfrm>
          <a:prstGeom prst="rect">
            <a:avLst/>
          </a:prstGeom>
        </p:spPr>
      </p:pic>
      <p:sp>
        <p:nvSpPr>
          <p:cNvPr id="12" name="TextBox 11">
            <a:extLst>
              <a:ext uri="{FF2B5EF4-FFF2-40B4-BE49-F238E27FC236}">
                <a16:creationId xmlns:a16="http://schemas.microsoft.com/office/drawing/2014/main" id="{03FD1D17-3936-4FE5-A831-A09AD6D360D8}"/>
              </a:ext>
            </a:extLst>
          </p:cNvPr>
          <p:cNvSpPr txBox="1"/>
          <p:nvPr/>
        </p:nvSpPr>
        <p:spPr>
          <a:xfrm>
            <a:off x="2358887" y="2173357"/>
            <a:ext cx="2955235" cy="1846659"/>
          </a:xfrm>
          <a:prstGeom prst="rect">
            <a:avLst/>
          </a:prstGeom>
          <a:noFill/>
        </p:spPr>
        <p:txBody>
          <a:bodyPr wrap="square" rtlCol="0">
            <a:spAutoFit/>
          </a:bodyPr>
          <a:lstStyle/>
          <a:p>
            <a:r>
              <a:rPr lang="en-IE" sz="2400" b="1" dirty="0">
                <a:solidFill>
                  <a:srgbClr val="D95E00"/>
                </a:solidFill>
              </a:rPr>
              <a:t>Internet Connection</a:t>
            </a:r>
          </a:p>
          <a:p>
            <a:endParaRPr lang="en-IE" dirty="0"/>
          </a:p>
          <a:p>
            <a:r>
              <a:rPr lang="en-IE" dirty="0"/>
              <a:t>You will need an internet connection with at least 1MB per second bandwidth.  Close all other applications.</a:t>
            </a:r>
          </a:p>
        </p:txBody>
      </p:sp>
      <p:sp>
        <p:nvSpPr>
          <p:cNvPr id="13" name="TextBox 12">
            <a:extLst>
              <a:ext uri="{FF2B5EF4-FFF2-40B4-BE49-F238E27FC236}">
                <a16:creationId xmlns:a16="http://schemas.microsoft.com/office/drawing/2014/main" id="{815CD95C-F95C-4B2E-B2C9-EC57E066C5B0}"/>
              </a:ext>
            </a:extLst>
          </p:cNvPr>
          <p:cNvSpPr txBox="1"/>
          <p:nvPr/>
        </p:nvSpPr>
        <p:spPr>
          <a:xfrm>
            <a:off x="2279374" y="4439478"/>
            <a:ext cx="2955235" cy="2123658"/>
          </a:xfrm>
          <a:prstGeom prst="rect">
            <a:avLst/>
          </a:prstGeom>
          <a:noFill/>
        </p:spPr>
        <p:txBody>
          <a:bodyPr wrap="square" rtlCol="0">
            <a:spAutoFit/>
          </a:bodyPr>
          <a:lstStyle/>
          <a:p>
            <a:r>
              <a:rPr lang="en-IE" sz="2400" b="1" dirty="0">
                <a:solidFill>
                  <a:srgbClr val="D95E00"/>
                </a:solidFill>
              </a:rPr>
              <a:t>Headphones</a:t>
            </a:r>
          </a:p>
          <a:p>
            <a:endParaRPr lang="en-IE" dirty="0"/>
          </a:p>
          <a:p>
            <a:r>
              <a:rPr lang="en-IE" dirty="0"/>
              <a:t>If possible wear headphones with a built-in microphone. Please test in advance your microphones and headphones are working.</a:t>
            </a:r>
          </a:p>
        </p:txBody>
      </p:sp>
      <p:sp>
        <p:nvSpPr>
          <p:cNvPr id="14" name="TextBox 13">
            <a:extLst>
              <a:ext uri="{FF2B5EF4-FFF2-40B4-BE49-F238E27FC236}">
                <a16:creationId xmlns:a16="http://schemas.microsoft.com/office/drawing/2014/main" id="{2E971905-079A-4B9F-85ED-CA18106A558A}"/>
              </a:ext>
            </a:extLst>
          </p:cNvPr>
          <p:cNvSpPr txBox="1"/>
          <p:nvPr/>
        </p:nvSpPr>
        <p:spPr>
          <a:xfrm>
            <a:off x="7836431" y="2159347"/>
            <a:ext cx="3202630" cy="1846659"/>
          </a:xfrm>
          <a:prstGeom prst="rect">
            <a:avLst/>
          </a:prstGeom>
          <a:noFill/>
        </p:spPr>
        <p:txBody>
          <a:bodyPr wrap="square" rtlCol="0">
            <a:spAutoFit/>
          </a:bodyPr>
          <a:lstStyle/>
          <a:p>
            <a:r>
              <a:rPr lang="en-IE" sz="2400" b="1" dirty="0">
                <a:solidFill>
                  <a:srgbClr val="D95E00"/>
                </a:solidFill>
              </a:rPr>
              <a:t>Camera</a:t>
            </a:r>
          </a:p>
          <a:p>
            <a:endParaRPr lang="en-IE" dirty="0"/>
          </a:p>
          <a:p>
            <a:r>
              <a:rPr lang="en-IE" dirty="0"/>
              <a:t>You will need a computer, tablet or mobile device with a camera. Please test in advance your camera is working.</a:t>
            </a:r>
          </a:p>
        </p:txBody>
      </p:sp>
      <p:sp>
        <p:nvSpPr>
          <p:cNvPr id="16" name="TextBox 15">
            <a:extLst>
              <a:ext uri="{FF2B5EF4-FFF2-40B4-BE49-F238E27FC236}">
                <a16:creationId xmlns:a16="http://schemas.microsoft.com/office/drawing/2014/main" id="{C6953DB3-D506-4879-979F-D0E43C887E04}"/>
              </a:ext>
            </a:extLst>
          </p:cNvPr>
          <p:cNvSpPr txBox="1"/>
          <p:nvPr/>
        </p:nvSpPr>
        <p:spPr>
          <a:xfrm>
            <a:off x="7836431" y="4306061"/>
            <a:ext cx="3308647" cy="1846659"/>
          </a:xfrm>
          <a:prstGeom prst="rect">
            <a:avLst/>
          </a:prstGeom>
          <a:noFill/>
        </p:spPr>
        <p:txBody>
          <a:bodyPr wrap="square" rtlCol="0">
            <a:spAutoFit/>
          </a:bodyPr>
          <a:lstStyle/>
          <a:p>
            <a:r>
              <a:rPr lang="en-IE" sz="2400" b="1" dirty="0">
                <a:solidFill>
                  <a:srgbClr val="D95E00"/>
                </a:solidFill>
              </a:rPr>
              <a:t>Devices</a:t>
            </a:r>
          </a:p>
          <a:p>
            <a:endParaRPr lang="en-IE" dirty="0"/>
          </a:p>
          <a:p>
            <a:r>
              <a:rPr lang="en-IE" dirty="0"/>
              <a:t>Turn off all other devices in the room to avoid disruption or electronic feedback.  Do not text or email during the interview. </a:t>
            </a:r>
          </a:p>
        </p:txBody>
      </p:sp>
      <p:pic>
        <p:nvPicPr>
          <p:cNvPr id="6" name="Audio 5">
            <a:hlinkClick r:id="" action="ppaction://media"/>
            <a:extLst>
              <a:ext uri="{FF2B5EF4-FFF2-40B4-BE49-F238E27FC236}">
                <a16:creationId xmlns:a16="http://schemas.microsoft.com/office/drawing/2014/main" id="{749C789D-3938-4781-A134-7C79985FBB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5387355"/>
      </p:ext>
    </p:extLst>
  </p:cSld>
  <p:clrMapOvr>
    <a:masterClrMapping/>
  </p:clrMapOvr>
  <mc:AlternateContent xmlns:mc="http://schemas.openxmlformats.org/markup-compatibility/2006">
    <mc:Choice xmlns:p14="http://schemas.microsoft.com/office/powerpoint/2010/main" Requires="p14">
      <p:transition spd="slow" p14:dur="2000" advTm="23694"/>
    </mc:Choice>
    <mc:Fallback>
      <p:transition spd="slow" advTm="23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647E89C-B694-4834-B92B-40B7B767B08C}"/>
              </a:ext>
            </a:extLst>
          </p:cNvPr>
          <p:cNvSpPr txBox="1"/>
          <p:nvPr/>
        </p:nvSpPr>
        <p:spPr>
          <a:xfrm>
            <a:off x="424070" y="1126920"/>
            <a:ext cx="7222436" cy="769441"/>
          </a:xfrm>
          <a:prstGeom prst="rect">
            <a:avLst/>
          </a:prstGeom>
          <a:noFill/>
        </p:spPr>
        <p:txBody>
          <a:bodyPr wrap="square" rtlCol="0">
            <a:spAutoFit/>
          </a:bodyPr>
          <a:lstStyle/>
          <a:p>
            <a:r>
              <a:rPr lang="en-IE" sz="4400" b="1" dirty="0">
                <a:solidFill>
                  <a:srgbClr val="D95E00"/>
                </a:solidFill>
              </a:rPr>
              <a:t>Be Prepared – Setting Up</a:t>
            </a:r>
          </a:p>
        </p:txBody>
      </p:sp>
      <p:sp>
        <p:nvSpPr>
          <p:cNvPr id="3" name="TextBox 2">
            <a:extLst>
              <a:ext uri="{FF2B5EF4-FFF2-40B4-BE49-F238E27FC236}">
                <a16:creationId xmlns:a16="http://schemas.microsoft.com/office/drawing/2014/main" id="{027D0761-F6B1-41B3-8564-68C895FA3E16}"/>
              </a:ext>
            </a:extLst>
          </p:cNvPr>
          <p:cNvSpPr txBox="1"/>
          <p:nvPr/>
        </p:nvSpPr>
        <p:spPr>
          <a:xfrm>
            <a:off x="3989854" y="2537475"/>
            <a:ext cx="8070574" cy="3970318"/>
          </a:xfrm>
          <a:prstGeom prst="rect">
            <a:avLst/>
          </a:prstGeom>
          <a:noFill/>
        </p:spPr>
        <p:txBody>
          <a:bodyPr wrap="square" rtlCol="0">
            <a:spAutoFit/>
          </a:bodyPr>
          <a:lstStyle/>
          <a:p>
            <a:r>
              <a:rPr lang="en-IE" sz="2800" b="1" dirty="0"/>
              <a:t>Position the camera so you’re looking up slightly. Ensure your head and shoulders are seen on the screen. Use a stack of books if you need to. </a:t>
            </a:r>
          </a:p>
          <a:p>
            <a:endParaRPr lang="en-IE" sz="2800" b="1" dirty="0"/>
          </a:p>
          <a:p>
            <a:r>
              <a:rPr lang="en-IE" sz="2800" b="1" dirty="0"/>
              <a:t>Check the lighting and what is in your background.  Position a lamp in front of you. </a:t>
            </a:r>
          </a:p>
          <a:p>
            <a:endParaRPr lang="en-IE" sz="2800" b="1" dirty="0"/>
          </a:p>
          <a:p>
            <a:r>
              <a:rPr lang="en-IE" sz="2800" b="1" dirty="0"/>
              <a:t>Can you see yourself on the screen? If you can’t, neither can the interview board. </a:t>
            </a:r>
          </a:p>
        </p:txBody>
      </p:sp>
      <p:pic>
        <p:nvPicPr>
          <p:cNvPr id="5" name="Picture 4" descr="Graphical user interface, website&#10;&#10;Description automatically generated">
            <a:extLst>
              <a:ext uri="{FF2B5EF4-FFF2-40B4-BE49-F238E27FC236}">
                <a16:creationId xmlns:a16="http://schemas.microsoft.com/office/drawing/2014/main" id="{E6BF3095-11F6-4A08-BBA0-ADC3B704FB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019" y="2012474"/>
            <a:ext cx="3375817" cy="2332422"/>
          </a:xfrm>
          <a:prstGeom prst="rect">
            <a:avLst/>
          </a:prstGeom>
        </p:spPr>
      </p:pic>
      <p:pic>
        <p:nvPicPr>
          <p:cNvPr id="4" name="Audio 3">
            <a:hlinkClick r:id="" action="ppaction://media"/>
            <a:extLst>
              <a:ext uri="{FF2B5EF4-FFF2-40B4-BE49-F238E27FC236}">
                <a16:creationId xmlns:a16="http://schemas.microsoft.com/office/drawing/2014/main" id="{910B24CC-35BA-4813-9AFF-720A89B4DE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42675673"/>
      </p:ext>
    </p:extLst>
  </p:cSld>
  <p:clrMapOvr>
    <a:masterClrMapping/>
  </p:clrMapOvr>
  <mc:AlternateContent xmlns:mc="http://schemas.openxmlformats.org/markup-compatibility/2006">
    <mc:Choice xmlns:p14="http://schemas.microsoft.com/office/powerpoint/2010/main" Requires="p14">
      <p:transition spd="slow" p14:dur="2000" advTm="19259"/>
    </mc:Choice>
    <mc:Fallback>
      <p:transition spd="slow" advTm="1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erson smiling for the camera&#10;&#10;Description automatically generated">
            <a:extLst>
              <a:ext uri="{FF2B5EF4-FFF2-40B4-BE49-F238E27FC236}">
                <a16:creationId xmlns:a16="http://schemas.microsoft.com/office/drawing/2014/main" id="{75A4A64A-21D5-4D02-A86A-D86FB187B6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11200"/>
            <a:ext cx="12562454" cy="8374969"/>
          </a:xfrm>
          <a:prstGeom prst="rect">
            <a:avLst/>
          </a:prstGeom>
        </p:spPr>
      </p:pic>
      <p:sp>
        <p:nvSpPr>
          <p:cNvPr id="2" name="TextBox 1">
            <a:extLst>
              <a:ext uri="{FF2B5EF4-FFF2-40B4-BE49-F238E27FC236}">
                <a16:creationId xmlns:a16="http://schemas.microsoft.com/office/drawing/2014/main" id="{A647E89C-B694-4834-B92B-40B7B767B08C}"/>
              </a:ext>
            </a:extLst>
          </p:cNvPr>
          <p:cNvSpPr txBox="1"/>
          <p:nvPr/>
        </p:nvSpPr>
        <p:spPr>
          <a:xfrm>
            <a:off x="540184" y="337298"/>
            <a:ext cx="3175473" cy="1446550"/>
          </a:xfrm>
          <a:prstGeom prst="rect">
            <a:avLst/>
          </a:prstGeom>
          <a:solidFill>
            <a:srgbClr val="ED7D31">
              <a:alpha val="85098"/>
            </a:srgbClr>
          </a:solidFill>
        </p:spPr>
        <p:txBody>
          <a:bodyPr wrap="square" rtlCol="0">
            <a:spAutoFit/>
          </a:bodyPr>
          <a:lstStyle/>
          <a:p>
            <a:r>
              <a:rPr lang="en-IE" sz="4400" b="1" dirty="0">
                <a:solidFill>
                  <a:schemeClr val="bg1"/>
                </a:solidFill>
              </a:rPr>
              <a:t>Centre Your </a:t>
            </a:r>
          </a:p>
          <a:p>
            <a:r>
              <a:rPr lang="en-IE" sz="4400" b="1" dirty="0">
                <a:solidFill>
                  <a:schemeClr val="bg1"/>
                </a:solidFill>
              </a:rPr>
              <a:t>Screen</a:t>
            </a:r>
          </a:p>
        </p:txBody>
      </p:sp>
      <p:sp>
        <p:nvSpPr>
          <p:cNvPr id="3" name="TextBox 2">
            <a:extLst>
              <a:ext uri="{FF2B5EF4-FFF2-40B4-BE49-F238E27FC236}">
                <a16:creationId xmlns:a16="http://schemas.microsoft.com/office/drawing/2014/main" id="{027D0761-F6B1-41B3-8564-68C895FA3E16}"/>
              </a:ext>
            </a:extLst>
          </p:cNvPr>
          <p:cNvSpPr txBox="1"/>
          <p:nvPr/>
        </p:nvSpPr>
        <p:spPr>
          <a:xfrm>
            <a:off x="424070" y="2589617"/>
            <a:ext cx="2725530" cy="3108543"/>
          </a:xfrm>
          <a:prstGeom prst="rect">
            <a:avLst/>
          </a:prstGeom>
          <a:solidFill>
            <a:srgbClr val="EF6F2E">
              <a:alpha val="85098"/>
            </a:srgbClr>
          </a:solidFill>
        </p:spPr>
        <p:txBody>
          <a:bodyPr wrap="square" rtlCol="0">
            <a:spAutoFit/>
          </a:bodyPr>
          <a:lstStyle/>
          <a:p>
            <a:r>
              <a:rPr lang="en-IE" sz="2800" b="1" dirty="0">
                <a:solidFill>
                  <a:schemeClr val="bg1"/>
                </a:solidFill>
              </a:rPr>
              <a:t>This is an example of what the interview board will see if you’re positioned correctly. </a:t>
            </a:r>
          </a:p>
        </p:txBody>
      </p:sp>
      <p:pic>
        <p:nvPicPr>
          <p:cNvPr id="4" name="Audio 3">
            <a:hlinkClick r:id="" action="ppaction://media"/>
            <a:extLst>
              <a:ext uri="{FF2B5EF4-FFF2-40B4-BE49-F238E27FC236}">
                <a16:creationId xmlns:a16="http://schemas.microsoft.com/office/drawing/2014/main" id="{3241B6E8-B720-403B-881B-844EB7DA8A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0900349"/>
      </p:ext>
    </p:extLst>
  </p:cSld>
  <p:clrMapOvr>
    <a:masterClrMapping/>
  </p:clrMapOvr>
  <mc:AlternateContent xmlns:mc="http://schemas.openxmlformats.org/markup-compatibility/2006">
    <mc:Choice xmlns:p14="http://schemas.microsoft.com/office/powerpoint/2010/main" Requires="p14">
      <p:transition spd="slow" p14:dur="2000" advTm="7881"/>
    </mc:Choice>
    <mc:Fallback>
      <p:transition spd="slow" advTm="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647E89C-B694-4834-B92B-40B7B767B08C}"/>
              </a:ext>
            </a:extLst>
          </p:cNvPr>
          <p:cNvSpPr txBox="1"/>
          <p:nvPr/>
        </p:nvSpPr>
        <p:spPr>
          <a:xfrm>
            <a:off x="145774" y="1047407"/>
            <a:ext cx="7222436" cy="769441"/>
          </a:xfrm>
          <a:prstGeom prst="rect">
            <a:avLst/>
          </a:prstGeom>
          <a:noFill/>
        </p:spPr>
        <p:txBody>
          <a:bodyPr wrap="square" rtlCol="0">
            <a:spAutoFit/>
          </a:bodyPr>
          <a:lstStyle/>
          <a:p>
            <a:r>
              <a:rPr lang="en-IE" sz="4400" b="1" dirty="0">
                <a:solidFill>
                  <a:srgbClr val="D95E00"/>
                </a:solidFill>
              </a:rPr>
              <a:t>Be Prepared – Your Area</a:t>
            </a:r>
          </a:p>
        </p:txBody>
      </p:sp>
      <p:pic>
        <p:nvPicPr>
          <p:cNvPr id="5" name="Picture 4">
            <a:extLst>
              <a:ext uri="{FF2B5EF4-FFF2-40B4-BE49-F238E27FC236}">
                <a16:creationId xmlns:a16="http://schemas.microsoft.com/office/drawing/2014/main" id="{850CC69C-D28C-42DE-8154-BC35BF8CBE1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78636" y="1975098"/>
            <a:ext cx="1625684" cy="1625684"/>
          </a:xfrm>
          <a:prstGeom prst="rect">
            <a:avLst/>
          </a:prstGeom>
        </p:spPr>
      </p:pic>
      <p:pic>
        <p:nvPicPr>
          <p:cNvPr id="7" name="Picture 6">
            <a:extLst>
              <a:ext uri="{FF2B5EF4-FFF2-40B4-BE49-F238E27FC236}">
                <a16:creationId xmlns:a16="http://schemas.microsoft.com/office/drawing/2014/main" id="{1C8CD341-0DA6-4FA3-B413-9E1E1782E49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78636" y="4416549"/>
            <a:ext cx="1625684" cy="1625684"/>
          </a:xfrm>
          <a:prstGeom prst="rect">
            <a:avLst/>
          </a:prstGeom>
        </p:spPr>
      </p:pic>
      <p:pic>
        <p:nvPicPr>
          <p:cNvPr id="9" name="Picture 8">
            <a:extLst>
              <a:ext uri="{FF2B5EF4-FFF2-40B4-BE49-F238E27FC236}">
                <a16:creationId xmlns:a16="http://schemas.microsoft.com/office/drawing/2014/main" id="{030F08D7-8DBE-4092-9921-0BE4C3F1CB3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257473" y="2380128"/>
            <a:ext cx="1048872" cy="1048872"/>
          </a:xfrm>
          <a:prstGeom prst="rect">
            <a:avLst/>
          </a:prstGeom>
        </p:spPr>
      </p:pic>
      <p:pic>
        <p:nvPicPr>
          <p:cNvPr id="11" name="Picture 10">
            <a:extLst>
              <a:ext uri="{FF2B5EF4-FFF2-40B4-BE49-F238E27FC236}">
                <a16:creationId xmlns:a16="http://schemas.microsoft.com/office/drawing/2014/main" id="{861228F0-D896-4D34-A2AA-FFB358B0E82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096000" y="4184909"/>
            <a:ext cx="1625684" cy="1625684"/>
          </a:xfrm>
          <a:prstGeom prst="rect">
            <a:avLst/>
          </a:prstGeom>
        </p:spPr>
      </p:pic>
      <p:sp>
        <p:nvSpPr>
          <p:cNvPr id="12" name="TextBox 11">
            <a:extLst>
              <a:ext uri="{FF2B5EF4-FFF2-40B4-BE49-F238E27FC236}">
                <a16:creationId xmlns:a16="http://schemas.microsoft.com/office/drawing/2014/main" id="{03FD1D17-3936-4FE5-A831-A09AD6D360D8}"/>
              </a:ext>
            </a:extLst>
          </p:cNvPr>
          <p:cNvSpPr txBox="1"/>
          <p:nvPr/>
        </p:nvSpPr>
        <p:spPr>
          <a:xfrm>
            <a:off x="2358887" y="2173357"/>
            <a:ext cx="2955235" cy="1846659"/>
          </a:xfrm>
          <a:prstGeom prst="rect">
            <a:avLst/>
          </a:prstGeom>
          <a:noFill/>
        </p:spPr>
        <p:txBody>
          <a:bodyPr wrap="square" rtlCol="0">
            <a:spAutoFit/>
          </a:bodyPr>
          <a:lstStyle/>
          <a:p>
            <a:r>
              <a:rPr lang="en-IE" sz="2400" b="1" dirty="0">
                <a:solidFill>
                  <a:srgbClr val="D95E00"/>
                </a:solidFill>
              </a:rPr>
              <a:t>Peace and Quiet</a:t>
            </a:r>
          </a:p>
          <a:p>
            <a:endParaRPr lang="en-IE" dirty="0"/>
          </a:p>
          <a:p>
            <a:r>
              <a:rPr lang="en-IE" dirty="0"/>
              <a:t>Select somewhere quiet, private and well lit where you won’t be interrupted.  Put your phone on silent. </a:t>
            </a:r>
          </a:p>
        </p:txBody>
      </p:sp>
      <p:sp>
        <p:nvSpPr>
          <p:cNvPr id="13" name="TextBox 12">
            <a:extLst>
              <a:ext uri="{FF2B5EF4-FFF2-40B4-BE49-F238E27FC236}">
                <a16:creationId xmlns:a16="http://schemas.microsoft.com/office/drawing/2014/main" id="{815CD95C-F95C-4B2E-B2C9-EC57E066C5B0}"/>
              </a:ext>
            </a:extLst>
          </p:cNvPr>
          <p:cNvSpPr txBox="1"/>
          <p:nvPr/>
        </p:nvSpPr>
        <p:spPr>
          <a:xfrm>
            <a:off x="2279374" y="4439478"/>
            <a:ext cx="2955235" cy="2123658"/>
          </a:xfrm>
          <a:prstGeom prst="rect">
            <a:avLst/>
          </a:prstGeom>
          <a:noFill/>
        </p:spPr>
        <p:txBody>
          <a:bodyPr wrap="square" rtlCol="0">
            <a:spAutoFit/>
          </a:bodyPr>
          <a:lstStyle/>
          <a:p>
            <a:r>
              <a:rPr lang="en-IE" sz="2400" b="1" dirty="0">
                <a:solidFill>
                  <a:srgbClr val="D95E00"/>
                </a:solidFill>
              </a:rPr>
              <a:t>Be Punctual</a:t>
            </a:r>
          </a:p>
          <a:p>
            <a:endParaRPr lang="en-IE" dirty="0"/>
          </a:p>
          <a:p>
            <a:r>
              <a:rPr lang="en-IE" dirty="0"/>
              <a:t>You should log in to Microsoft Teams at least ten minutes in advance to avoid delays and check sound, camera and backgrounds. </a:t>
            </a:r>
          </a:p>
        </p:txBody>
      </p:sp>
      <p:sp>
        <p:nvSpPr>
          <p:cNvPr id="14" name="TextBox 13">
            <a:extLst>
              <a:ext uri="{FF2B5EF4-FFF2-40B4-BE49-F238E27FC236}">
                <a16:creationId xmlns:a16="http://schemas.microsoft.com/office/drawing/2014/main" id="{2E971905-079A-4B9F-85ED-CA18106A558A}"/>
              </a:ext>
            </a:extLst>
          </p:cNvPr>
          <p:cNvSpPr txBox="1"/>
          <p:nvPr/>
        </p:nvSpPr>
        <p:spPr>
          <a:xfrm>
            <a:off x="7836431" y="2159347"/>
            <a:ext cx="3202630" cy="1569660"/>
          </a:xfrm>
          <a:prstGeom prst="rect">
            <a:avLst/>
          </a:prstGeom>
          <a:noFill/>
        </p:spPr>
        <p:txBody>
          <a:bodyPr wrap="square" rtlCol="0">
            <a:spAutoFit/>
          </a:bodyPr>
          <a:lstStyle/>
          <a:p>
            <a:r>
              <a:rPr lang="en-IE" sz="2400" b="1" dirty="0">
                <a:solidFill>
                  <a:srgbClr val="D95E00"/>
                </a:solidFill>
              </a:rPr>
              <a:t>Water</a:t>
            </a:r>
          </a:p>
          <a:p>
            <a:endParaRPr lang="en-IE" dirty="0"/>
          </a:p>
          <a:p>
            <a:r>
              <a:rPr lang="en-IE" dirty="0"/>
              <a:t>Don’t forget to pour yourself a glass of water before the interview. </a:t>
            </a:r>
          </a:p>
        </p:txBody>
      </p:sp>
      <p:sp>
        <p:nvSpPr>
          <p:cNvPr id="16" name="TextBox 15">
            <a:extLst>
              <a:ext uri="{FF2B5EF4-FFF2-40B4-BE49-F238E27FC236}">
                <a16:creationId xmlns:a16="http://schemas.microsoft.com/office/drawing/2014/main" id="{C6953DB3-D506-4879-979F-D0E43C887E04}"/>
              </a:ext>
            </a:extLst>
          </p:cNvPr>
          <p:cNvSpPr txBox="1"/>
          <p:nvPr/>
        </p:nvSpPr>
        <p:spPr>
          <a:xfrm>
            <a:off x="7836431" y="4306061"/>
            <a:ext cx="3308647" cy="2123658"/>
          </a:xfrm>
          <a:prstGeom prst="rect">
            <a:avLst/>
          </a:prstGeom>
          <a:noFill/>
        </p:spPr>
        <p:txBody>
          <a:bodyPr wrap="square" rtlCol="0">
            <a:spAutoFit/>
          </a:bodyPr>
          <a:lstStyle/>
          <a:p>
            <a:r>
              <a:rPr lang="en-IE" sz="2400" b="1" dirty="0">
                <a:solidFill>
                  <a:srgbClr val="D95E00"/>
                </a:solidFill>
              </a:rPr>
              <a:t>Recording</a:t>
            </a:r>
          </a:p>
          <a:p>
            <a:endParaRPr lang="en-IE" dirty="0"/>
          </a:p>
          <a:p>
            <a:r>
              <a:rPr lang="en-IE" dirty="0"/>
              <a:t>The interview will not be recorded. You are not permitted to record the interview. You should not use the mute function during the interview. </a:t>
            </a:r>
          </a:p>
        </p:txBody>
      </p:sp>
      <p:pic>
        <p:nvPicPr>
          <p:cNvPr id="3" name="Audio 2">
            <a:hlinkClick r:id="" action="ppaction://media"/>
            <a:extLst>
              <a:ext uri="{FF2B5EF4-FFF2-40B4-BE49-F238E27FC236}">
                <a16:creationId xmlns:a16="http://schemas.microsoft.com/office/drawing/2014/main" id="{65D9A0E1-3B31-4793-A3D3-1E7BD48CE44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07886174"/>
      </p:ext>
    </p:extLst>
  </p:cSld>
  <p:clrMapOvr>
    <a:masterClrMapping/>
  </p:clrMapOvr>
  <mc:AlternateContent xmlns:mc="http://schemas.openxmlformats.org/markup-compatibility/2006">
    <mc:Choice xmlns:p14="http://schemas.microsoft.com/office/powerpoint/2010/main" Requires="p14">
      <p:transition spd="slow" p14:dur="2000" advTm="19143"/>
    </mc:Choice>
    <mc:Fallback>
      <p:transition spd="slow" advTm="19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building, person, outdoor, person&#10;&#10;Description automatically generated">
            <a:extLst>
              <a:ext uri="{FF2B5EF4-FFF2-40B4-BE49-F238E27FC236}">
                <a16:creationId xmlns:a16="http://schemas.microsoft.com/office/drawing/2014/main" id="{8554F23E-36A7-4C77-B942-F08E25E57C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01337"/>
            <a:ext cx="12311270" cy="8208275"/>
          </a:xfrm>
          <a:prstGeom prst="rect">
            <a:avLst/>
          </a:prstGeom>
        </p:spPr>
      </p:pic>
      <p:sp>
        <p:nvSpPr>
          <p:cNvPr id="3" name="TextBox 2">
            <a:extLst>
              <a:ext uri="{FF2B5EF4-FFF2-40B4-BE49-F238E27FC236}">
                <a16:creationId xmlns:a16="http://schemas.microsoft.com/office/drawing/2014/main" id="{027D0761-F6B1-41B3-8564-68C895FA3E16}"/>
              </a:ext>
            </a:extLst>
          </p:cNvPr>
          <p:cNvSpPr txBox="1"/>
          <p:nvPr/>
        </p:nvSpPr>
        <p:spPr>
          <a:xfrm>
            <a:off x="424070" y="2589617"/>
            <a:ext cx="4336616" cy="3108543"/>
          </a:xfrm>
          <a:prstGeom prst="rect">
            <a:avLst/>
          </a:prstGeom>
          <a:solidFill>
            <a:srgbClr val="EF6F2E">
              <a:alpha val="85098"/>
            </a:srgbClr>
          </a:solidFill>
        </p:spPr>
        <p:txBody>
          <a:bodyPr wrap="square" rtlCol="0">
            <a:spAutoFit/>
          </a:bodyPr>
          <a:lstStyle/>
          <a:p>
            <a:r>
              <a:rPr lang="en-IE" sz="2800" b="1" dirty="0">
                <a:solidFill>
                  <a:schemeClr val="bg1"/>
                </a:solidFill>
              </a:rPr>
              <a:t>Dress how you would for an in-person interview.</a:t>
            </a:r>
          </a:p>
          <a:p>
            <a:endParaRPr lang="en-IE" sz="2800" b="1" dirty="0">
              <a:solidFill>
                <a:schemeClr val="bg1"/>
              </a:solidFill>
            </a:endParaRPr>
          </a:p>
          <a:p>
            <a:r>
              <a:rPr lang="en-IE" sz="2800" b="1" dirty="0">
                <a:solidFill>
                  <a:schemeClr val="bg1"/>
                </a:solidFill>
              </a:rPr>
              <a:t>Be mindful that screen cameras often don’t portray bright colours and patterns very well. </a:t>
            </a:r>
          </a:p>
        </p:txBody>
      </p:sp>
      <p:sp>
        <p:nvSpPr>
          <p:cNvPr id="2" name="TextBox 1">
            <a:extLst>
              <a:ext uri="{FF2B5EF4-FFF2-40B4-BE49-F238E27FC236}">
                <a16:creationId xmlns:a16="http://schemas.microsoft.com/office/drawing/2014/main" id="{A647E89C-B694-4834-B92B-40B7B767B08C}"/>
              </a:ext>
            </a:extLst>
          </p:cNvPr>
          <p:cNvSpPr txBox="1"/>
          <p:nvPr/>
        </p:nvSpPr>
        <p:spPr>
          <a:xfrm>
            <a:off x="424070" y="1126920"/>
            <a:ext cx="5323587" cy="769441"/>
          </a:xfrm>
          <a:prstGeom prst="rect">
            <a:avLst/>
          </a:prstGeom>
          <a:solidFill>
            <a:srgbClr val="ED7D31">
              <a:alpha val="85098"/>
            </a:srgbClr>
          </a:solidFill>
        </p:spPr>
        <p:txBody>
          <a:bodyPr wrap="square" rtlCol="0">
            <a:spAutoFit/>
          </a:bodyPr>
          <a:lstStyle/>
          <a:p>
            <a:r>
              <a:rPr lang="en-IE" sz="4400" b="1" dirty="0">
                <a:solidFill>
                  <a:schemeClr val="bg1"/>
                </a:solidFill>
              </a:rPr>
              <a:t>Dress Professionally</a:t>
            </a:r>
          </a:p>
        </p:txBody>
      </p:sp>
      <p:pic>
        <p:nvPicPr>
          <p:cNvPr id="4" name="Audio 3">
            <a:hlinkClick r:id="" action="ppaction://media"/>
            <a:extLst>
              <a:ext uri="{FF2B5EF4-FFF2-40B4-BE49-F238E27FC236}">
                <a16:creationId xmlns:a16="http://schemas.microsoft.com/office/drawing/2014/main" id="{07BED9B0-AA58-4353-8A08-C6E4491A20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45451973"/>
      </p:ext>
    </p:extLst>
  </p:cSld>
  <p:clrMapOvr>
    <a:masterClrMapping/>
  </p:clrMapOvr>
  <mc:AlternateContent xmlns:mc="http://schemas.openxmlformats.org/markup-compatibility/2006">
    <mc:Choice xmlns:p14="http://schemas.microsoft.com/office/powerpoint/2010/main" Requires="p14">
      <p:transition spd="slow" p14:dur="2000" advTm="13198"/>
    </mc:Choice>
    <mc:Fallback>
      <p:transition spd="slow" advTm="1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647E89C-B694-4834-B92B-40B7B767B08C}"/>
              </a:ext>
            </a:extLst>
          </p:cNvPr>
          <p:cNvSpPr txBox="1"/>
          <p:nvPr/>
        </p:nvSpPr>
        <p:spPr>
          <a:xfrm>
            <a:off x="145774" y="1047407"/>
            <a:ext cx="7222436" cy="769441"/>
          </a:xfrm>
          <a:prstGeom prst="rect">
            <a:avLst/>
          </a:prstGeom>
          <a:noFill/>
        </p:spPr>
        <p:txBody>
          <a:bodyPr wrap="square" rtlCol="0">
            <a:spAutoFit/>
          </a:bodyPr>
          <a:lstStyle/>
          <a:p>
            <a:r>
              <a:rPr lang="en-IE" sz="4400" b="1" dirty="0">
                <a:solidFill>
                  <a:srgbClr val="D95E00"/>
                </a:solidFill>
              </a:rPr>
              <a:t>Be Prepared – Checklist</a:t>
            </a:r>
          </a:p>
        </p:txBody>
      </p:sp>
      <p:pic>
        <p:nvPicPr>
          <p:cNvPr id="5" name="Picture 4">
            <a:extLst>
              <a:ext uri="{FF2B5EF4-FFF2-40B4-BE49-F238E27FC236}">
                <a16:creationId xmlns:a16="http://schemas.microsoft.com/office/drawing/2014/main" id="{850CC69C-D28C-42DE-8154-BC35BF8CBE1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30180" y="2018640"/>
            <a:ext cx="1625684" cy="1625684"/>
          </a:xfrm>
          <a:prstGeom prst="rect">
            <a:avLst/>
          </a:prstGeom>
        </p:spPr>
      </p:pic>
      <p:pic>
        <p:nvPicPr>
          <p:cNvPr id="9" name="Picture 8">
            <a:extLst>
              <a:ext uri="{FF2B5EF4-FFF2-40B4-BE49-F238E27FC236}">
                <a16:creationId xmlns:a16="http://schemas.microsoft.com/office/drawing/2014/main" id="{030F08D7-8DBE-4092-9921-0BE4C3F1CB3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375044" y="4748497"/>
            <a:ext cx="1048872" cy="1048872"/>
          </a:xfrm>
          <a:prstGeom prst="rect">
            <a:avLst/>
          </a:prstGeom>
        </p:spPr>
      </p:pic>
      <p:pic>
        <p:nvPicPr>
          <p:cNvPr id="11" name="Picture 10">
            <a:extLst>
              <a:ext uri="{FF2B5EF4-FFF2-40B4-BE49-F238E27FC236}">
                <a16:creationId xmlns:a16="http://schemas.microsoft.com/office/drawing/2014/main" id="{861228F0-D896-4D34-A2AA-FFB358B0E82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702544" y="2024889"/>
            <a:ext cx="1625684" cy="1625684"/>
          </a:xfrm>
          <a:prstGeom prst="rect">
            <a:avLst/>
          </a:prstGeom>
        </p:spPr>
      </p:pic>
      <p:sp>
        <p:nvSpPr>
          <p:cNvPr id="14" name="TextBox 13">
            <a:extLst>
              <a:ext uri="{FF2B5EF4-FFF2-40B4-BE49-F238E27FC236}">
                <a16:creationId xmlns:a16="http://schemas.microsoft.com/office/drawing/2014/main" id="{2E971905-079A-4B9F-85ED-CA18106A558A}"/>
              </a:ext>
            </a:extLst>
          </p:cNvPr>
          <p:cNvSpPr txBox="1"/>
          <p:nvPr/>
        </p:nvSpPr>
        <p:spPr>
          <a:xfrm>
            <a:off x="1476109" y="5854135"/>
            <a:ext cx="1484806" cy="461665"/>
          </a:xfrm>
          <a:prstGeom prst="rect">
            <a:avLst/>
          </a:prstGeom>
          <a:noFill/>
        </p:spPr>
        <p:txBody>
          <a:bodyPr wrap="square" rtlCol="0">
            <a:spAutoFit/>
          </a:bodyPr>
          <a:lstStyle/>
          <a:p>
            <a:r>
              <a:rPr lang="en-IE" sz="2400" b="1" dirty="0">
                <a:solidFill>
                  <a:srgbClr val="D95E00"/>
                </a:solidFill>
              </a:rPr>
              <a:t>Water</a:t>
            </a:r>
          </a:p>
        </p:txBody>
      </p:sp>
      <p:sp>
        <p:nvSpPr>
          <p:cNvPr id="3" name="TextBox 2">
            <a:extLst>
              <a:ext uri="{FF2B5EF4-FFF2-40B4-BE49-F238E27FC236}">
                <a16:creationId xmlns:a16="http://schemas.microsoft.com/office/drawing/2014/main" id="{8961092B-945A-4D6A-898F-80879C0AC8D9}"/>
              </a:ext>
            </a:extLst>
          </p:cNvPr>
          <p:cNvSpPr txBox="1"/>
          <p:nvPr/>
        </p:nvSpPr>
        <p:spPr>
          <a:xfrm>
            <a:off x="1227515" y="3626430"/>
            <a:ext cx="1849909" cy="461665"/>
          </a:xfrm>
          <a:prstGeom prst="rect">
            <a:avLst/>
          </a:prstGeom>
          <a:noFill/>
        </p:spPr>
        <p:txBody>
          <a:bodyPr wrap="square" rtlCol="0">
            <a:spAutoFit/>
          </a:bodyPr>
          <a:lstStyle/>
          <a:p>
            <a:r>
              <a:rPr lang="en-IE" sz="2400" b="1" dirty="0">
                <a:solidFill>
                  <a:srgbClr val="D95E00"/>
                </a:solidFill>
              </a:rPr>
              <a:t>Tech Setup</a:t>
            </a:r>
          </a:p>
        </p:txBody>
      </p:sp>
      <p:sp>
        <p:nvSpPr>
          <p:cNvPr id="4" name="TextBox 3">
            <a:extLst>
              <a:ext uri="{FF2B5EF4-FFF2-40B4-BE49-F238E27FC236}">
                <a16:creationId xmlns:a16="http://schemas.microsoft.com/office/drawing/2014/main" id="{27985B23-1E3E-4C85-971C-79B156D786D7}"/>
              </a:ext>
            </a:extLst>
          </p:cNvPr>
          <p:cNvSpPr txBox="1"/>
          <p:nvPr/>
        </p:nvSpPr>
        <p:spPr>
          <a:xfrm>
            <a:off x="4441371" y="3626429"/>
            <a:ext cx="2467429" cy="461665"/>
          </a:xfrm>
          <a:prstGeom prst="rect">
            <a:avLst/>
          </a:prstGeom>
          <a:noFill/>
        </p:spPr>
        <p:txBody>
          <a:bodyPr wrap="square" rtlCol="0">
            <a:spAutoFit/>
          </a:bodyPr>
          <a:lstStyle/>
          <a:p>
            <a:r>
              <a:rPr lang="en-IE" sz="2400" b="1" dirty="0">
                <a:solidFill>
                  <a:srgbClr val="D95E00"/>
                </a:solidFill>
              </a:rPr>
              <a:t>Camera Position</a:t>
            </a:r>
          </a:p>
        </p:txBody>
      </p:sp>
      <p:pic>
        <p:nvPicPr>
          <p:cNvPr id="6" name="Picture 5">
            <a:extLst>
              <a:ext uri="{FF2B5EF4-FFF2-40B4-BE49-F238E27FC236}">
                <a16:creationId xmlns:a16="http://schemas.microsoft.com/office/drawing/2014/main" id="{40A1A674-7E7C-4C72-A5CA-87F05BE87F1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679502" y="2033154"/>
            <a:ext cx="1625684" cy="1625684"/>
          </a:xfrm>
          <a:prstGeom prst="rect">
            <a:avLst/>
          </a:prstGeom>
        </p:spPr>
      </p:pic>
      <p:sp>
        <p:nvSpPr>
          <p:cNvPr id="8" name="TextBox 7">
            <a:extLst>
              <a:ext uri="{FF2B5EF4-FFF2-40B4-BE49-F238E27FC236}">
                <a16:creationId xmlns:a16="http://schemas.microsoft.com/office/drawing/2014/main" id="{BF720E30-614B-448A-A99A-4ED863F8186B}"/>
              </a:ext>
            </a:extLst>
          </p:cNvPr>
          <p:cNvSpPr txBox="1"/>
          <p:nvPr/>
        </p:nvSpPr>
        <p:spPr>
          <a:xfrm>
            <a:off x="7919754" y="3626429"/>
            <a:ext cx="3314304" cy="461665"/>
          </a:xfrm>
          <a:prstGeom prst="rect">
            <a:avLst/>
          </a:prstGeom>
          <a:noFill/>
        </p:spPr>
        <p:txBody>
          <a:bodyPr wrap="square" rtlCol="0">
            <a:spAutoFit/>
          </a:bodyPr>
          <a:lstStyle/>
          <a:p>
            <a:r>
              <a:rPr lang="en-IE" sz="2400" b="1" dirty="0">
                <a:solidFill>
                  <a:srgbClr val="D95E00"/>
                </a:solidFill>
              </a:rPr>
              <a:t>Lighting and Background</a:t>
            </a:r>
          </a:p>
        </p:txBody>
      </p:sp>
      <p:pic>
        <p:nvPicPr>
          <p:cNvPr id="22" name="Picture 21">
            <a:extLst>
              <a:ext uri="{FF2B5EF4-FFF2-40B4-BE49-F238E27FC236}">
                <a16:creationId xmlns:a16="http://schemas.microsoft.com/office/drawing/2014/main" id="{B0AD381A-7778-41AF-BB58-54BDA0615F3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708834" y="4436320"/>
            <a:ext cx="1625684" cy="1625684"/>
          </a:xfrm>
          <a:prstGeom prst="rect">
            <a:avLst/>
          </a:prstGeom>
        </p:spPr>
      </p:pic>
      <p:sp>
        <p:nvSpPr>
          <p:cNvPr id="24" name="TextBox 23">
            <a:extLst>
              <a:ext uri="{FF2B5EF4-FFF2-40B4-BE49-F238E27FC236}">
                <a16:creationId xmlns:a16="http://schemas.microsoft.com/office/drawing/2014/main" id="{4C40FB88-E655-4A08-B554-70A20491A172}"/>
              </a:ext>
            </a:extLst>
          </p:cNvPr>
          <p:cNvSpPr txBox="1"/>
          <p:nvPr/>
        </p:nvSpPr>
        <p:spPr>
          <a:xfrm>
            <a:off x="4702545" y="5855425"/>
            <a:ext cx="1953534" cy="461665"/>
          </a:xfrm>
          <a:prstGeom prst="rect">
            <a:avLst/>
          </a:prstGeom>
          <a:noFill/>
        </p:spPr>
        <p:txBody>
          <a:bodyPr wrap="square" rtlCol="0">
            <a:spAutoFit/>
          </a:bodyPr>
          <a:lstStyle/>
          <a:p>
            <a:r>
              <a:rPr lang="en-IE" sz="2400" b="1" dirty="0">
                <a:solidFill>
                  <a:srgbClr val="D95E00"/>
                </a:solidFill>
              </a:rPr>
              <a:t>Private Space</a:t>
            </a:r>
          </a:p>
        </p:txBody>
      </p:sp>
      <p:pic>
        <p:nvPicPr>
          <p:cNvPr id="26" name="Picture 25">
            <a:extLst>
              <a:ext uri="{FF2B5EF4-FFF2-40B4-BE49-F238E27FC236}">
                <a16:creationId xmlns:a16="http://schemas.microsoft.com/office/drawing/2014/main" id="{A2A3873B-8BF6-4B17-852F-321A3311449A}"/>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9123927" y="4486511"/>
            <a:ext cx="905445" cy="1247841"/>
          </a:xfrm>
          <a:prstGeom prst="rect">
            <a:avLst/>
          </a:prstGeom>
        </p:spPr>
      </p:pic>
      <p:sp>
        <p:nvSpPr>
          <p:cNvPr id="28" name="TextBox 27">
            <a:extLst>
              <a:ext uri="{FF2B5EF4-FFF2-40B4-BE49-F238E27FC236}">
                <a16:creationId xmlns:a16="http://schemas.microsoft.com/office/drawing/2014/main" id="{4FDAD2D6-E6A4-4469-9261-D999091EEAC0}"/>
              </a:ext>
            </a:extLst>
          </p:cNvPr>
          <p:cNvSpPr txBox="1"/>
          <p:nvPr/>
        </p:nvSpPr>
        <p:spPr>
          <a:xfrm>
            <a:off x="8397709" y="5797369"/>
            <a:ext cx="2836349" cy="461665"/>
          </a:xfrm>
          <a:prstGeom prst="rect">
            <a:avLst/>
          </a:prstGeom>
          <a:noFill/>
        </p:spPr>
        <p:txBody>
          <a:bodyPr wrap="square" rtlCol="0">
            <a:spAutoFit/>
          </a:bodyPr>
          <a:lstStyle/>
          <a:p>
            <a:r>
              <a:rPr lang="en-IE" sz="2400" b="1" dirty="0">
                <a:solidFill>
                  <a:srgbClr val="D95E00"/>
                </a:solidFill>
              </a:rPr>
              <a:t>Dress Professionally</a:t>
            </a:r>
          </a:p>
        </p:txBody>
      </p:sp>
      <p:pic>
        <p:nvPicPr>
          <p:cNvPr id="30" name="Picture 29" descr="A picture containing logo&#10;&#10;Description automatically generated">
            <a:extLst>
              <a:ext uri="{FF2B5EF4-FFF2-40B4-BE49-F238E27FC236}">
                <a16:creationId xmlns:a16="http://schemas.microsoft.com/office/drawing/2014/main" id="{A9123900-1749-475E-A4DF-2FEC2BC3DFA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97418" y="1997062"/>
            <a:ext cx="702806" cy="702806"/>
          </a:xfrm>
          <a:prstGeom prst="rect">
            <a:avLst/>
          </a:prstGeom>
        </p:spPr>
      </p:pic>
      <p:pic>
        <p:nvPicPr>
          <p:cNvPr id="32" name="Picture 31" descr="A picture containing logo&#10;&#10;Description automatically generated">
            <a:extLst>
              <a:ext uri="{FF2B5EF4-FFF2-40B4-BE49-F238E27FC236}">
                <a16:creationId xmlns:a16="http://schemas.microsoft.com/office/drawing/2014/main" id="{A7A2FE27-8FFA-41FF-889F-FAE94756F60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45164" y="2010379"/>
            <a:ext cx="702806" cy="702806"/>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FB0F7FD8-AF25-4E04-AB7A-CB6F46228D2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55932" y="2033154"/>
            <a:ext cx="702806" cy="702806"/>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D9D3EE9-361B-4B99-8EB0-6312BC5042E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87865" y="4707558"/>
            <a:ext cx="702806" cy="702806"/>
          </a:xfrm>
          <a:prstGeom prst="rect">
            <a:avLst/>
          </a:prstGeom>
        </p:spPr>
      </p:pic>
      <p:pic>
        <p:nvPicPr>
          <p:cNvPr id="40" name="Picture 39" descr="A picture containing logo&#10;&#10;Description automatically generated">
            <a:extLst>
              <a:ext uri="{FF2B5EF4-FFF2-40B4-BE49-F238E27FC236}">
                <a16:creationId xmlns:a16="http://schemas.microsoft.com/office/drawing/2014/main" id="{473BFE31-066A-44F0-ADF9-B91CC90C3FB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24735" y="4707991"/>
            <a:ext cx="702806" cy="702806"/>
          </a:xfrm>
          <a:prstGeom prst="rect">
            <a:avLst/>
          </a:prstGeom>
        </p:spPr>
      </p:pic>
      <p:pic>
        <p:nvPicPr>
          <p:cNvPr id="42" name="Picture 41" descr="A picture containing logo&#10;&#10;Description automatically generated">
            <a:extLst>
              <a:ext uri="{FF2B5EF4-FFF2-40B4-BE49-F238E27FC236}">
                <a16:creationId xmlns:a16="http://schemas.microsoft.com/office/drawing/2014/main" id="{712142E6-6736-4B06-9201-48060E8404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77757" y="4649935"/>
            <a:ext cx="702806" cy="702806"/>
          </a:xfrm>
          <a:prstGeom prst="rect">
            <a:avLst/>
          </a:prstGeom>
        </p:spPr>
      </p:pic>
      <p:pic>
        <p:nvPicPr>
          <p:cNvPr id="7" name="Audio 6">
            <a:hlinkClick r:id="" action="ppaction://media"/>
            <a:extLst>
              <a:ext uri="{FF2B5EF4-FFF2-40B4-BE49-F238E27FC236}">
                <a16:creationId xmlns:a16="http://schemas.microsoft.com/office/drawing/2014/main" id="{3314B5C4-0F25-4070-A087-1162299FF71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7925392"/>
      </p:ext>
    </p:extLst>
  </p:cSld>
  <p:clrMapOvr>
    <a:masterClrMapping/>
  </p:clrMapOvr>
  <mc:AlternateContent xmlns:mc="http://schemas.openxmlformats.org/markup-compatibility/2006">
    <mc:Choice xmlns:p14="http://schemas.microsoft.com/office/powerpoint/2010/main" Requires="p14">
      <p:transition spd="slow" p14:dur="2000" advTm="9321"/>
    </mc:Choice>
    <mc:Fallback>
      <p:transition spd="slow" advTm="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647E89C-B694-4834-B92B-40B7B767B08C}"/>
              </a:ext>
            </a:extLst>
          </p:cNvPr>
          <p:cNvSpPr txBox="1"/>
          <p:nvPr/>
        </p:nvSpPr>
        <p:spPr>
          <a:xfrm>
            <a:off x="424070" y="1126920"/>
            <a:ext cx="7222436" cy="769441"/>
          </a:xfrm>
          <a:prstGeom prst="rect">
            <a:avLst/>
          </a:prstGeom>
          <a:noFill/>
        </p:spPr>
        <p:txBody>
          <a:bodyPr wrap="square" rtlCol="0">
            <a:spAutoFit/>
          </a:bodyPr>
          <a:lstStyle/>
          <a:p>
            <a:r>
              <a:rPr lang="en-IE" sz="4400" b="1" dirty="0">
                <a:solidFill>
                  <a:srgbClr val="D95E00"/>
                </a:solidFill>
              </a:rPr>
              <a:t>The Online Interview</a:t>
            </a:r>
          </a:p>
        </p:txBody>
      </p:sp>
      <p:sp>
        <p:nvSpPr>
          <p:cNvPr id="3" name="TextBox 2">
            <a:extLst>
              <a:ext uri="{FF2B5EF4-FFF2-40B4-BE49-F238E27FC236}">
                <a16:creationId xmlns:a16="http://schemas.microsoft.com/office/drawing/2014/main" id="{027D0761-F6B1-41B3-8564-68C895FA3E16}"/>
              </a:ext>
            </a:extLst>
          </p:cNvPr>
          <p:cNvSpPr txBox="1"/>
          <p:nvPr/>
        </p:nvSpPr>
        <p:spPr>
          <a:xfrm>
            <a:off x="424070" y="2176578"/>
            <a:ext cx="2759289" cy="4401205"/>
          </a:xfrm>
          <a:prstGeom prst="rect">
            <a:avLst/>
          </a:prstGeom>
          <a:noFill/>
        </p:spPr>
        <p:txBody>
          <a:bodyPr wrap="square" rtlCol="0">
            <a:spAutoFit/>
          </a:bodyPr>
          <a:lstStyle/>
          <a:p>
            <a:r>
              <a:rPr lang="en-IE" sz="2800" b="1" dirty="0"/>
              <a:t>The interview board will log into the meeting at your allocated interview time.</a:t>
            </a:r>
          </a:p>
          <a:p>
            <a:endParaRPr lang="en-IE" sz="2800" b="1" dirty="0"/>
          </a:p>
          <a:p>
            <a:r>
              <a:rPr lang="en-IE" sz="2800" b="1" dirty="0"/>
              <a:t>Be patient, this may take a few moments, don’t panic.</a:t>
            </a:r>
          </a:p>
        </p:txBody>
      </p:sp>
      <p:pic>
        <p:nvPicPr>
          <p:cNvPr id="6" name="Picture 5">
            <a:extLst>
              <a:ext uri="{FF2B5EF4-FFF2-40B4-BE49-F238E27FC236}">
                <a16:creationId xmlns:a16="http://schemas.microsoft.com/office/drawing/2014/main" id="{867A2076-B0AF-47C3-A493-43B812A8E5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6458" y="1999735"/>
            <a:ext cx="45720" cy="4754890"/>
          </a:xfrm>
          <a:prstGeom prst="rect">
            <a:avLst/>
          </a:prstGeom>
        </p:spPr>
      </p:pic>
      <p:sp>
        <p:nvSpPr>
          <p:cNvPr id="7" name="TextBox 6">
            <a:extLst>
              <a:ext uri="{FF2B5EF4-FFF2-40B4-BE49-F238E27FC236}">
                <a16:creationId xmlns:a16="http://schemas.microsoft.com/office/drawing/2014/main" id="{F333DE70-91E2-44A1-A7D0-D40109AD7D7F}"/>
              </a:ext>
            </a:extLst>
          </p:cNvPr>
          <p:cNvSpPr txBox="1"/>
          <p:nvPr/>
        </p:nvSpPr>
        <p:spPr>
          <a:xfrm>
            <a:off x="4135277" y="2159533"/>
            <a:ext cx="4383314" cy="523220"/>
          </a:xfrm>
          <a:prstGeom prst="rect">
            <a:avLst/>
          </a:prstGeom>
          <a:noFill/>
        </p:spPr>
        <p:txBody>
          <a:bodyPr wrap="square" rtlCol="0">
            <a:spAutoFit/>
          </a:bodyPr>
          <a:lstStyle/>
          <a:p>
            <a:r>
              <a:rPr lang="en-IE" sz="2800" b="1" dirty="0"/>
              <a:t>The Chairperson will …</a:t>
            </a:r>
            <a:endParaRPr lang="en-IE" sz="2800" dirty="0"/>
          </a:p>
        </p:txBody>
      </p:sp>
      <p:sp>
        <p:nvSpPr>
          <p:cNvPr id="8" name="TextBox 7">
            <a:extLst>
              <a:ext uri="{FF2B5EF4-FFF2-40B4-BE49-F238E27FC236}">
                <a16:creationId xmlns:a16="http://schemas.microsoft.com/office/drawing/2014/main" id="{C3C3FDA8-024E-45EA-BCE2-C5BC56D59E60}"/>
              </a:ext>
            </a:extLst>
          </p:cNvPr>
          <p:cNvSpPr txBox="1"/>
          <p:nvPr/>
        </p:nvSpPr>
        <p:spPr>
          <a:xfrm>
            <a:off x="5833027" y="2992334"/>
            <a:ext cx="5353594" cy="3416320"/>
          </a:xfrm>
          <a:prstGeom prst="rect">
            <a:avLst/>
          </a:prstGeom>
          <a:noFill/>
        </p:spPr>
        <p:txBody>
          <a:bodyPr wrap="square" rtlCol="0">
            <a:spAutoFit/>
          </a:bodyPr>
          <a:lstStyle/>
          <a:p>
            <a:r>
              <a:rPr lang="en-IE" sz="2400" b="1" dirty="0"/>
              <a:t>confirm your identity</a:t>
            </a:r>
          </a:p>
          <a:p>
            <a:endParaRPr lang="en-IE" sz="2400" b="1" dirty="0"/>
          </a:p>
          <a:p>
            <a:r>
              <a:rPr lang="en-IE" sz="2400" b="1" dirty="0"/>
              <a:t>introduce the board members and the format of the interview</a:t>
            </a:r>
          </a:p>
          <a:p>
            <a:endParaRPr lang="en-IE" sz="2400" b="1" dirty="0"/>
          </a:p>
          <a:p>
            <a:r>
              <a:rPr lang="en-IE" sz="2400" b="1" dirty="0"/>
              <a:t>confirm that everyone can see and hear each other</a:t>
            </a:r>
          </a:p>
          <a:p>
            <a:endParaRPr lang="en-IE" sz="2400" b="1" dirty="0"/>
          </a:p>
          <a:p>
            <a:r>
              <a:rPr lang="en-IE" sz="2400" b="1" dirty="0"/>
              <a:t>formally start and end interview</a:t>
            </a:r>
          </a:p>
        </p:txBody>
      </p:sp>
      <p:pic>
        <p:nvPicPr>
          <p:cNvPr id="10" name="Picture 9" descr="A picture containing logo&#10;&#10;Description automatically generated">
            <a:extLst>
              <a:ext uri="{FF2B5EF4-FFF2-40B4-BE49-F238E27FC236}">
                <a16:creationId xmlns:a16="http://schemas.microsoft.com/office/drawing/2014/main" id="{31690932-512A-496B-9EB2-BE3856AB8B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6245" y="2815319"/>
            <a:ext cx="702806" cy="702806"/>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3ABDA264-0C33-450E-B512-5CD2F8D75A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8019" y="3751487"/>
            <a:ext cx="702806" cy="702806"/>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742112A2-690F-43A0-9CC5-A3C120D6C6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9792" y="4832806"/>
            <a:ext cx="702806" cy="702806"/>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B06CD0AC-3B7E-490F-8910-DCF6A4832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7049" y="5768976"/>
            <a:ext cx="702806" cy="702806"/>
          </a:xfrm>
          <a:prstGeom prst="rect">
            <a:avLst/>
          </a:prstGeom>
        </p:spPr>
      </p:pic>
      <p:pic>
        <p:nvPicPr>
          <p:cNvPr id="4" name="Audio 3">
            <a:hlinkClick r:id="" action="ppaction://media"/>
            <a:extLst>
              <a:ext uri="{FF2B5EF4-FFF2-40B4-BE49-F238E27FC236}">
                <a16:creationId xmlns:a16="http://schemas.microsoft.com/office/drawing/2014/main" id="{910DAA9E-3C42-44C3-8B01-39802260CF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51983668"/>
      </p:ext>
    </p:extLst>
  </p:cSld>
  <p:clrMapOvr>
    <a:masterClrMapping/>
  </p:clrMapOvr>
  <mc:AlternateContent xmlns:mc="http://schemas.openxmlformats.org/markup-compatibility/2006">
    <mc:Choice xmlns:p14="http://schemas.microsoft.com/office/powerpoint/2010/main" Requires="p14">
      <p:transition spd="slow" p14:dur="2000" advTm="25993"/>
    </mc:Choice>
    <mc:Fallback>
      <p:transition spd="slow" advTm="25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1260</Words>
  <Application>Microsoft Office PowerPoint</Application>
  <PresentationFormat>Widescreen</PresentationFormat>
  <Paragraphs>154</Paragraphs>
  <Slides>12</Slides>
  <Notes>12</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Segoe UI</vt:lpstr>
      <vt:lpstr>Segoe UI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Elaine Leech</dc:creator>
  <cp:lastModifiedBy>Niall Noonan</cp:lastModifiedBy>
  <cp:revision>37</cp:revision>
  <dcterms:created xsi:type="dcterms:W3CDTF">2017-02-28T10:55:54Z</dcterms:created>
  <dcterms:modified xsi:type="dcterms:W3CDTF">2020-11-18T12:01:20Z</dcterms:modified>
</cp:coreProperties>
</file>