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71" r:id="rId7"/>
    <p:sldId id="260" r:id="rId8"/>
    <p:sldId id="261" r:id="rId9"/>
    <p:sldId id="269" r:id="rId10"/>
    <p:sldId id="273" r:id="rId11"/>
    <p:sldId id="263" r:id="rId12"/>
    <p:sldId id="264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F91F-3D42-4A5C-A8A7-07B2E683A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7DE28-E67C-44FE-940F-3799DA931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A9918-05CB-4B96-8FF3-F4E0E5D6E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1F30A-BEF9-4040-B86B-60F0FEEC1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23D96-1586-4C88-80FB-A010A462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313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99218-6F4F-4FB3-84A0-E16ECD375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B8A59-EAE1-49D0-8B6D-DD7CD0207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14B71-1504-4A1A-B801-30B691F4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21730-55A5-4F12-AFD9-DF01D6D03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A19D9-25BB-4FF7-B4F6-7BD6F1AD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908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AC07BC-7BC1-49B2-BC78-516F61EE0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65D12-B7A7-4EBB-910D-B44B2799C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02F11-E9DE-408C-986B-A664F0B3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9E466-4EF3-4980-9820-A937ECBC8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71B5F-E218-453E-AA17-C30E00B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1672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87A43-1315-4941-8F9B-AE4B5D48F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5345F-407A-48AF-BB4B-7B7C96B4E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5C94D-05BC-4086-A22C-CE39D119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CC9BC-B601-455D-949D-7B644A6C6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2CEAA-A557-4B84-85E8-D07803ED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082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A027-8387-454E-ADE9-C9750860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FCFF3-8CA8-45E5-BD63-D0FE36E8F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F8E5B-5723-4A7C-974D-532BF8B1A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BC907-5283-47B6-AB04-9B19DA2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63B8C-9F26-4DC6-8981-3BA81DC70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433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8867A-C590-4F77-B970-7837B2BD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8C443-92C4-4E18-907F-FA86B3CAE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3AE2E-5490-4361-B102-AE1218CDE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6C1D6-A16D-401D-8B20-803E6958B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3B062-62AA-4C57-881A-67AD0FAD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89463-1D72-4048-9543-469E0DAD3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225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9FDC-4882-4E9F-864A-B78E1602C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DC8B8-C64E-4A88-9770-69B1EE80D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5E58A-05F6-45C3-AE1E-5476EB68D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E5723-2F22-4770-96DD-CC97D3644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5CBE9-EA33-4A65-AF6C-F15B9F10E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D711FB-1524-41BE-98E4-F46250661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FD1148-146D-41B6-896D-02168C3F3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4B575-2347-4EDC-89F8-AB5246B9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758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D15EC-9582-46BF-990C-56BAE9B0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53C16-6C86-4B99-8EF8-C7BB1703A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F9462-6B7F-4000-AC6A-9AAD0000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8D76B-C733-4503-A20B-772DB2E7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050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6147C9-49AC-4C25-B69E-4D31628C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05120-1F96-48DA-A670-012B8859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82A59-D1E7-451F-9C2B-B07C690A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897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8D9B5-E925-4497-A54C-E321C03D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BFDC-C4E7-425D-A724-CA7B5137E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BF1A4-7820-4B22-A86E-76D1BC384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1D698-6F4B-4AAA-A95A-59367704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D1061-0871-4168-A807-54963B5B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8E05C-84D0-4A09-8AE8-F2A3AE5B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2238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1C16-0855-4BA2-84D7-FCFF7C998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5E646-F60E-4E42-996A-508E73167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159E2-CE5B-442C-B051-1C4CE2919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05F82-99F7-4E3F-BC78-37465C06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57208-CFFE-4C88-922D-C21017B2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FC5D9-6292-455F-B8BF-FD15D0E2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605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F41E2A-A5C4-42C0-9289-ACBB7375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86AA5-D71A-4155-9A6E-1DA5B96EE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FD048-DAE4-4097-9D40-4A2AD4EC32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2CF85-5AEB-4474-8F85-BF826442F865}" type="datetimeFigureOut">
              <a:rPr lang="en-IE" smtClean="0"/>
              <a:t>14/07/2020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6940D-9FAE-40CF-A4AD-6ED17F593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8C8E4-EBD4-4925-B074-6E0BF9177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FE408-A9EA-4100-AA9F-B8FF99B5CA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982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hyperlink" Target="http://www.sdcc.ie/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95377-7C3B-4EFB-8A09-7234D3F95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066402"/>
          </a:xfrm>
        </p:spPr>
        <p:txBody>
          <a:bodyPr>
            <a:normAutofit/>
          </a:bodyPr>
          <a:lstStyle/>
          <a:p>
            <a:br>
              <a:rPr lang="en-IE" sz="4800" dirty="0"/>
            </a:br>
            <a:r>
              <a:rPr lang="en-IE" sz="4800" dirty="0"/>
              <a:t>South Dublin County Council</a:t>
            </a:r>
            <a:br>
              <a:rPr lang="en-IE" sz="4800" dirty="0"/>
            </a:br>
            <a:br>
              <a:rPr lang="en-IE" sz="4800" dirty="0"/>
            </a:br>
            <a:br>
              <a:rPr lang="en-IE" sz="4800" dirty="0"/>
            </a:br>
            <a:br>
              <a:rPr lang="en-IE" sz="4800" dirty="0"/>
            </a:br>
            <a:br>
              <a:rPr lang="en-IE" sz="4800" dirty="0"/>
            </a:br>
            <a:r>
              <a:rPr lang="en-IE" sz="2000" dirty="0"/>
              <a:t>Audio is provided on each slide. </a:t>
            </a:r>
            <a:br>
              <a:rPr lang="en-IE" sz="2000" dirty="0"/>
            </a:br>
            <a:r>
              <a:rPr lang="en-IE" sz="2000" dirty="0"/>
              <a:t>To listen hover the cursor over the speaker symbol in the centre of each slide, a bar will appear, click on the triangle to play the narrative.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12AE8-2BAB-43DB-92A2-327DE2E50B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IE" sz="4000"/>
              <a:t>Monastery Road Walking and Cycling Scheme</a:t>
            </a:r>
          </a:p>
          <a:p>
            <a:r>
              <a:rPr lang="en-IE" sz="2200"/>
              <a:t>July 2020</a:t>
            </a:r>
            <a:endParaRPr lang="en-IE" sz="2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23C1D4E-7C3E-497B-BAD6-08B0FC297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836612"/>
            <a:ext cx="2631072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666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9836-81CB-421D-AB96-D43F4757AFC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IE" dirty="0"/>
              <a:t>      Traffic Queuing and Bus Counts 15.05.2019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E2D31-4D2B-4FF4-8C85-170E80967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986093"/>
          </a:xfrm>
        </p:spPr>
        <p:txBody>
          <a:bodyPr>
            <a:noAutofit/>
          </a:bodyPr>
          <a:lstStyle/>
          <a:p>
            <a:pPr algn="ctr"/>
            <a:r>
              <a:rPr lang="en-IE" sz="2800" b="1" dirty="0"/>
              <a:t>Traffic Counts on Woodford Hill</a:t>
            </a:r>
            <a:endParaRPr lang="en-IE" sz="2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E6E3E41-74BA-448B-8BC8-133271F8D5C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16408309"/>
              </p:ext>
            </p:extLst>
          </p:nvPr>
        </p:nvGraphicFramePr>
        <p:xfrm>
          <a:off x="1109492" y="3033230"/>
          <a:ext cx="4618377" cy="2822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6952">
                  <a:extLst>
                    <a:ext uri="{9D8B030D-6E8A-4147-A177-3AD203B41FA5}">
                      <a16:colId xmlns:a16="http://schemas.microsoft.com/office/drawing/2014/main" val="3659430917"/>
                    </a:ext>
                  </a:extLst>
                </a:gridCol>
                <a:gridCol w="1650474">
                  <a:extLst>
                    <a:ext uri="{9D8B030D-6E8A-4147-A177-3AD203B41FA5}">
                      <a16:colId xmlns:a16="http://schemas.microsoft.com/office/drawing/2014/main" val="3711628973"/>
                    </a:ext>
                  </a:extLst>
                </a:gridCol>
                <a:gridCol w="1870951">
                  <a:extLst>
                    <a:ext uri="{9D8B030D-6E8A-4147-A177-3AD203B41FA5}">
                      <a16:colId xmlns:a16="http://schemas.microsoft.com/office/drawing/2014/main" val="2441159644"/>
                    </a:ext>
                  </a:extLst>
                </a:gridCol>
              </a:tblGrid>
              <a:tr h="1078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15.05.2019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Time 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Vehicles turning Right towards Village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Vehicles turning Left towards IBIS </a:t>
                      </a:r>
                      <a:r>
                        <a:rPr lang="en-IE" sz="1100" dirty="0" err="1">
                          <a:effectLst/>
                        </a:rPr>
                        <a:t>R’bout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6559204"/>
                  </a:ext>
                </a:extLst>
              </a:tr>
              <a:tr h="348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07.30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4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19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988057"/>
                  </a:ext>
                </a:extLst>
              </a:tr>
              <a:tr h="348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07.45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2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18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9863633"/>
                  </a:ext>
                </a:extLst>
              </a:tr>
              <a:tr h="348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08.00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4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9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8079204"/>
                  </a:ext>
                </a:extLst>
              </a:tr>
              <a:tr h="348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08.15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3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16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6518081"/>
                  </a:ext>
                </a:extLst>
              </a:tr>
              <a:tr h="3488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16.45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4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28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3059542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AAE12-4231-4298-8E48-ED4BFC7A94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1128298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IE" sz="8000" b="1" dirty="0"/>
          </a:p>
          <a:p>
            <a:pPr algn="ctr"/>
            <a:endParaRPr lang="en-IE" sz="8000" dirty="0"/>
          </a:p>
          <a:p>
            <a:pPr algn="ctr"/>
            <a:endParaRPr lang="en-IE" sz="8000" b="1" dirty="0"/>
          </a:p>
          <a:p>
            <a:pPr algn="ctr"/>
            <a:endParaRPr lang="en-IE" sz="8000" b="1" dirty="0"/>
          </a:p>
          <a:p>
            <a:pPr algn="ctr"/>
            <a:endParaRPr lang="en-IE" sz="8000" dirty="0"/>
          </a:p>
          <a:p>
            <a:pPr algn="ctr"/>
            <a:endParaRPr lang="en-IE" sz="8000" b="1" dirty="0"/>
          </a:p>
          <a:p>
            <a:pPr algn="ctr"/>
            <a:endParaRPr lang="en-IE" sz="8000" dirty="0"/>
          </a:p>
          <a:p>
            <a:pPr algn="ctr"/>
            <a:r>
              <a:rPr lang="en-IE" sz="8000" b="1" dirty="0"/>
              <a:t>Bus 13 travelling from bus stop on Woodford Hill to SIAC Roundabout to IBIS Roundabout to Bus Stop on Monastery Road</a:t>
            </a:r>
          </a:p>
          <a:p>
            <a:r>
              <a:rPr lang="en-IE" sz="4800" b="1" dirty="0"/>
              <a:t>**</a:t>
            </a:r>
            <a:r>
              <a:rPr lang="en-IE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journey times are acceptable</a:t>
            </a:r>
            <a:endParaRPr lang="en-IE" sz="4800" b="1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D806447-488A-4C98-83AA-4D14C60C3594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6910958"/>
              </p:ext>
            </p:extLst>
          </p:nvPr>
        </p:nvGraphicFramePr>
        <p:xfrm>
          <a:off x="6172200" y="3033230"/>
          <a:ext cx="5183188" cy="36103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8443">
                  <a:extLst>
                    <a:ext uri="{9D8B030D-6E8A-4147-A177-3AD203B41FA5}">
                      <a16:colId xmlns:a16="http://schemas.microsoft.com/office/drawing/2014/main" val="2484051950"/>
                    </a:ext>
                  </a:extLst>
                </a:gridCol>
                <a:gridCol w="892381">
                  <a:extLst>
                    <a:ext uri="{9D8B030D-6E8A-4147-A177-3AD203B41FA5}">
                      <a16:colId xmlns:a16="http://schemas.microsoft.com/office/drawing/2014/main" val="1694444099"/>
                    </a:ext>
                  </a:extLst>
                </a:gridCol>
                <a:gridCol w="1119078">
                  <a:extLst>
                    <a:ext uri="{9D8B030D-6E8A-4147-A177-3AD203B41FA5}">
                      <a16:colId xmlns:a16="http://schemas.microsoft.com/office/drawing/2014/main" val="454857039"/>
                    </a:ext>
                  </a:extLst>
                </a:gridCol>
                <a:gridCol w="1166203">
                  <a:extLst>
                    <a:ext uri="{9D8B030D-6E8A-4147-A177-3AD203B41FA5}">
                      <a16:colId xmlns:a16="http://schemas.microsoft.com/office/drawing/2014/main" val="2772438280"/>
                    </a:ext>
                  </a:extLst>
                </a:gridCol>
                <a:gridCol w="1207083">
                  <a:extLst>
                    <a:ext uri="{9D8B030D-6E8A-4147-A177-3AD203B41FA5}">
                      <a16:colId xmlns:a16="http://schemas.microsoft.com/office/drawing/2014/main" val="1905323503"/>
                    </a:ext>
                  </a:extLst>
                </a:gridCol>
              </a:tblGrid>
              <a:tr h="1183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dirty="0">
                          <a:effectLst/>
                        </a:rPr>
                        <a:t>15.05.2019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dirty="0">
                          <a:effectLst/>
                        </a:rPr>
                        <a:t>Bus 13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dirty="0">
                          <a:effectLst/>
                        </a:rPr>
                        <a:t>Time</a:t>
                      </a:r>
                      <a:endParaRPr lang="en-I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dirty="0">
                          <a:effectLst/>
                        </a:rPr>
                        <a:t>Total Duration -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dirty="0">
                          <a:effectLst/>
                        </a:rPr>
                        <a:t>Bus Stop to Bus Stop**</a:t>
                      </a:r>
                      <a:endParaRPr lang="en-I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000" dirty="0">
                          <a:effectLst/>
                        </a:rPr>
                        <a:t> </a:t>
                      </a:r>
                      <a:endParaRPr lang="en-I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586610"/>
                  </a:ext>
                </a:extLst>
              </a:tr>
              <a:tr h="8845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07.37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2 min 27 secs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b="1" dirty="0">
                          <a:effectLst/>
                        </a:rPr>
                        <a:t>Journey Duration Breakdown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</a:rPr>
                        <a:t>Bus 13 at 08.13am on 15.05.2019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</a:rPr>
                        <a:t>* Includes time taken for </a:t>
                      </a:r>
                      <a:r>
                        <a:rPr lang="en-IE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passengers to enter and alight</a:t>
                      </a:r>
                      <a:endParaRPr lang="en-IE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</a:rPr>
                        <a:t> </a:t>
                      </a:r>
                      <a:endParaRPr lang="en-I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367690"/>
                  </a:ext>
                </a:extLst>
              </a:tr>
              <a:tr h="8845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07.48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3 min 01 secs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Bus Stop Woodford Hill – SIAC Roundabout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SIAC Roundabout to IBIS Roundabout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IBIS Roundabout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to Bus Stop 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extLst>
                  <a:ext uri="{0D108BD9-81ED-4DB2-BD59-A6C34878D82A}">
                    <a16:rowId xmlns:a16="http://schemas.microsoft.com/office/drawing/2014/main" val="428541741"/>
                  </a:ext>
                </a:extLst>
              </a:tr>
              <a:tr h="286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07.55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2 min 43 Secs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2 min 52 secs*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1 min 50 secs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0 min 20 Secs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extLst>
                  <a:ext uri="{0D108BD9-81ED-4DB2-BD59-A6C34878D82A}">
                    <a16:rowId xmlns:a16="http://schemas.microsoft.com/office/drawing/2014/main" val="899049792"/>
                  </a:ext>
                </a:extLst>
              </a:tr>
              <a:tr h="286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08.13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4 mins 50 secs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000" dirty="0">
                          <a:effectLst/>
                        </a:rPr>
                        <a:t> </a:t>
                      </a:r>
                      <a:endParaRPr lang="en-I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9" marR="61319" marT="0" marB="0"/>
                </a:tc>
                <a:extLst>
                  <a:ext uri="{0D108BD9-81ED-4DB2-BD59-A6C34878D82A}">
                    <a16:rowId xmlns:a16="http://schemas.microsoft.com/office/drawing/2014/main" val="386606847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1841A561-2965-4C17-A37A-C95CC5625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5" y="69596"/>
            <a:ext cx="1832811" cy="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F5DFFD-6BC7-4DFB-BBF4-B2A4D38CB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3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2C58B-0046-46DC-8752-F554CB33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740" y="802955"/>
            <a:ext cx="4766330" cy="1454051"/>
          </a:xfrm>
        </p:spPr>
        <p:txBody>
          <a:bodyPr>
            <a:normAutofit/>
          </a:bodyPr>
          <a:lstStyle/>
          <a:p>
            <a:r>
              <a:rPr lang="en-IE" sz="3600">
                <a:solidFill>
                  <a:srgbClr val="000000"/>
                </a:solidFill>
              </a:rPr>
              <a:t>Addressing Technical Concerns of Citizens</a:t>
            </a:r>
          </a:p>
        </p:txBody>
      </p:sp>
      <p:sp>
        <p:nvSpPr>
          <p:cNvPr id="22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03F7A-2D32-44D1-A758-0BC1A7639B2A}"/>
              </a:ext>
            </a:extLst>
          </p:cNvPr>
          <p:cNvPicPr/>
          <p:nvPr/>
        </p:nvPicPr>
        <p:blipFill rotWithShape="1">
          <a:blip r:embed="rId5"/>
          <a:srcRect l="900" t="47037" r="85223" b="28925"/>
          <a:stretch/>
        </p:blipFill>
        <p:spPr bwMode="auto">
          <a:xfrm>
            <a:off x="338328" y="1872735"/>
            <a:ext cx="4142232" cy="403607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44EF6-0360-48C2-8659-2FA17C75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072" y="2421683"/>
            <a:ext cx="4765949" cy="3353476"/>
          </a:xfrm>
        </p:spPr>
        <p:txBody>
          <a:bodyPr anchor="t">
            <a:normAutofit fontScale="70000" lnSpcReduction="20000"/>
          </a:bodyPr>
          <a:lstStyle/>
          <a:p>
            <a:endParaRPr lang="en-IE" sz="1100" dirty="0">
              <a:solidFill>
                <a:srgbClr val="000000"/>
              </a:solidFill>
            </a:endParaRPr>
          </a:p>
          <a:p>
            <a:endParaRPr lang="en-IE" sz="1100" dirty="0">
              <a:solidFill>
                <a:srgbClr val="000000"/>
              </a:solidFill>
            </a:endParaRPr>
          </a:p>
          <a:p>
            <a:r>
              <a:rPr lang="en-IE" sz="2400" dirty="0">
                <a:solidFill>
                  <a:srgbClr val="000000"/>
                </a:solidFill>
              </a:rPr>
              <a:t>New roundabout design is in harmony with the road structure leading to junction 9 on the M50 motorway</a:t>
            </a:r>
          </a:p>
          <a:p>
            <a:r>
              <a:rPr lang="en-IE" sz="2400" dirty="0">
                <a:solidFill>
                  <a:srgbClr val="000000"/>
                </a:solidFill>
              </a:rPr>
              <a:t>Modelling shows queuing times of vehicles will marginally increase on Woodford Hill</a:t>
            </a:r>
          </a:p>
          <a:p>
            <a:r>
              <a:rPr lang="en-IE" sz="2400" dirty="0">
                <a:solidFill>
                  <a:srgbClr val="000000"/>
                </a:solidFill>
              </a:rPr>
              <a:t>Emergency Services have sufficient space to traverse roundabout</a:t>
            </a:r>
          </a:p>
          <a:p>
            <a:r>
              <a:rPr lang="en-IE" sz="2400" dirty="0">
                <a:solidFill>
                  <a:srgbClr val="000000"/>
                </a:solidFill>
              </a:rPr>
              <a:t>Larger central island with overrun area for buses and HGV’s</a:t>
            </a:r>
          </a:p>
          <a:p>
            <a:r>
              <a:rPr lang="en-IE" sz="2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Analysis showed there would be no significant impact on traffic flows or capacity </a:t>
            </a:r>
            <a:endParaRPr lang="en-IE" sz="2400" dirty="0">
              <a:solidFill>
                <a:srgbClr val="000000"/>
              </a:solidFill>
            </a:endParaRPr>
          </a:p>
          <a:p>
            <a:endParaRPr lang="en-IE" sz="1100" dirty="0">
              <a:solidFill>
                <a:srgbClr val="000000"/>
              </a:solidFill>
            </a:endParaRPr>
          </a:p>
          <a:p>
            <a:endParaRPr lang="en-IE" sz="1100" dirty="0">
              <a:solidFill>
                <a:srgbClr val="000000"/>
              </a:solidFill>
            </a:endParaRPr>
          </a:p>
          <a:p>
            <a:endParaRPr lang="en-IE" sz="1100" dirty="0">
              <a:solidFill>
                <a:srgbClr val="000000"/>
              </a:solidFill>
            </a:endParaRPr>
          </a:p>
          <a:p>
            <a:endParaRPr lang="en-IE" sz="1100" dirty="0">
              <a:solidFill>
                <a:srgbClr val="000000"/>
              </a:solidFill>
            </a:endParaRPr>
          </a:p>
          <a:p>
            <a:endParaRPr lang="en-IE" sz="11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6998B-7BAA-4E08-93C7-4B7B2C6C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5" y="69596"/>
            <a:ext cx="1832811" cy="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2F77EF-DE69-4795-A881-C24D629FE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A91E5F-853F-4612-A5F0-08867646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437" y="991262"/>
            <a:ext cx="6955124" cy="1066802"/>
          </a:xfrm>
        </p:spPr>
        <p:txBody>
          <a:bodyPr>
            <a:normAutofit/>
          </a:bodyPr>
          <a:lstStyle/>
          <a:p>
            <a:pPr algn="ctr"/>
            <a:r>
              <a:rPr lang="en-IE" sz="4000" dirty="0">
                <a:solidFill>
                  <a:schemeClr val="accent2"/>
                </a:solidFill>
              </a:rPr>
              <a:t>Statutory Process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3A749A2-3FA3-4127-BB18-8E37FB571C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877037"/>
              </p:ext>
            </p:extLst>
          </p:nvPr>
        </p:nvGraphicFramePr>
        <p:xfrm>
          <a:off x="838200" y="1825625"/>
          <a:ext cx="10515599" cy="4664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948">
                  <a:extLst>
                    <a:ext uri="{9D8B030D-6E8A-4147-A177-3AD203B41FA5}">
                      <a16:colId xmlns:a16="http://schemas.microsoft.com/office/drawing/2014/main" val="2598013170"/>
                    </a:ext>
                  </a:extLst>
                </a:gridCol>
                <a:gridCol w="4094923">
                  <a:extLst>
                    <a:ext uri="{9D8B030D-6E8A-4147-A177-3AD203B41FA5}">
                      <a16:colId xmlns:a16="http://schemas.microsoft.com/office/drawing/2014/main" val="1367269624"/>
                    </a:ext>
                  </a:extLst>
                </a:gridCol>
                <a:gridCol w="4833728">
                  <a:extLst>
                    <a:ext uri="{9D8B030D-6E8A-4147-A177-3AD203B41FA5}">
                      <a16:colId xmlns:a16="http://schemas.microsoft.com/office/drawing/2014/main" val="1317121400"/>
                    </a:ext>
                  </a:extLst>
                </a:gridCol>
              </a:tblGrid>
              <a:tr h="350576">
                <a:tc>
                  <a:txBody>
                    <a:bodyPr/>
                    <a:lstStyle/>
                    <a:p>
                      <a:r>
                        <a:rPr lang="en-IE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Item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332109"/>
                  </a:ext>
                </a:extLst>
              </a:tr>
              <a:tr h="399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16.05.2018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S38 Phase 4 Presented to Clondalkin Area Committee Meeting (CACM)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Noted by Councillors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08271"/>
                  </a:ext>
                </a:extLst>
              </a:tr>
              <a:tr h="503504">
                <a:tc>
                  <a:txBody>
                    <a:bodyPr/>
                    <a:lstStyle/>
                    <a:p>
                      <a:r>
                        <a:rPr lang="en-IE" sz="1600" dirty="0"/>
                        <a:t>24.05.2018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600" dirty="0"/>
                        <a:t>Notice published in The Echo newspaper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52192"/>
                  </a:ext>
                </a:extLst>
              </a:tr>
              <a:tr h="1372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24.05.2018 – 27.06.2018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Public Consultation 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 available;</a:t>
                      </a:r>
                    </a:p>
                    <a:p>
                      <a:pPr lvl="0"/>
                      <a:r>
                        <a:rPr lang="en-I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County Hall, Tallaght</a:t>
                      </a:r>
                    </a:p>
                    <a:p>
                      <a:pPr lvl="0"/>
                      <a:r>
                        <a:rPr lang="en-I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Civic Offices, Clondalkin</a:t>
                      </a:r>
                    </a:p>
                    <a:p>
                      <a:pPr lvl="0"/>
                      <a:r>
                        <a:rPr lang="en-IE" sz="16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www.sdcc.ie</a:t>
                      </a:r>
                      <a:endParaRPr lang="en-IE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I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SDCC Public Consultation Portal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6483"/>
                  </a:ext>
                </a:extLst>
              </a:tr>
              <a:tr h="4935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19.09.2018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S38 Report for Phase 4 Presented to CACM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Noted by Councillors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318114"/>
                  </a:ext>
                </a:extLst>
              </a:tr>
              <a:tr h="838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17.04.2019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Monastery Road Walking and Cycling Scheme Update Presented to CACM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/>
                        <a:t>Noted by Councillors</a:t>
                      </a:r>
                    </a:p>
                    <a:p>
                      <a:endParaRPr lang="en-I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29158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knife&#10;&#10;Description automatically generated">
            <a:extLst>
              <a:ext uri="{FF2B5EF4-FFF2-40B4-BE49-F238E27FC236}">
                <a16:creationId xmlns:a16="http://schemas.microsoft.com/office/drawing/2014/main" id="{A1F39604-C86A-43D0-9B94-86218A9EA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5" y="69596"/>
            <a:ext cx="1832811" cy="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AC95AD-1A30-4E1C-AE9F-7AFC5E190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94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36E07-CAC3-4BBC-9081-F9B0A9B5B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179387"/>
            <a:ext cx="10515600" cy="1306443"/>
          </a:xfrm>
        </p:spPr>
        <p:txBody>
          <a:bodyPr>
            <a:normAutofit/>
          </a:bodyPr>
          <a:lstStyle/>
          <a:p>
            <a:pPr algn="ctr"/>
            <a:r>
              <a:rPr lang="en-IE" sz="4000" dirty="0"/>
              <a:t>    Leaflet Drops and Vehicle Messaging Signs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4FDA31-F361-4939-AD00-E87B212E6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Vehicle Messaging Signs </a:t>
            </a:r>
            <a:r>
              <a:rPr lang="en-US" sz="2000" dirty="0"/>
              <a:t>notifying of roadworks placed on Monastery Road and Woodford Hill</a:t>
            </a:r>
          </a:p>
          <a:p>
            <a:pPr marL="0" indent="0">
              <a:buNone/>
            </a:pPr>
            <a:r>
              <a:rPr lang="en-US" sz="2000" b="1" dirty="0"/>
              <a:t>Leaflet Drops </a:t>
            </a:r>
            <a:r>
              <a:rPr lang="en-US" sz="2000" dirty="0"/>
              <a:t>notifying of roadworks were carried out by SDCC in October 2019</a:t>
            </a:r>
          </a:p>
          <a:p>
            <a:pPr marL="0" indent="0">
              <a:buNone/>
            </a:pPr>
            <a:r>
              <a:rPr lang="en-US" sz="2000" b="1" dirty="0"/>
              <a:t>Leaflet Drops </a:t>
            </a:r>
            <a:r>
              <a:rPr lang="en-US" sz="2000" dirty="0"/>
              <a:t>notifying of roadworks were carried out by DM Morris, Contractor of Works, in February and June 2020</a:t>
            </a:r>
          </a:p>
          <a:p>
            <a:pPr marL="0" indent="0">
              <a:buNone/>
            </a:pPr>
            <a:r>
              <a:rPr lang="en-US" sz="2000" dirty="0"/>
              <a:t>Tidy Towns Committee notified</a:t>
            </a:r>
          </a:p>
          <a:p>
            <a:pPr marL="0" indent="0">
              <a:buNone/>
            </a:pPr>
            <a:r>
              <a:rPr lang="en-US" sz="2000" dirty="0"/>
              <a:t>An Garda Síochána notified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80BA85-8D90-4971-BF01-24431E635A9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750" t="21211" r="27487" b="10477"/>
          <a:stretch/>
        </p:blipFill>
        <p:spPr bwMode="auto">
          <a:xfrm>
            <a:off x="5657851" y="2014539"/>
            <a:ext cx="5695950" cy="318611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DE629FA3-1D28-49C8-8111-EB6780FB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443" y="100083"/>
            <a:ext cx="1832811" cy="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0D51C0-A7C6-4DD7-AAF3-603F3347B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8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76C477-FE3B-4FCB-A9F4-8788AC1F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IE" dirty="0">
                <a:solidFill>
                  <a:srgbClr val="FFFFFF"/>
                </a:solidFill>
              </a:rPr>
              <a:t>Amendments under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545B-D593-4E2E-9592-34F9B2F11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IE" sz="2400" dirty="0">
                <a:solidFill>
                  <a:srgbClr val="000000"/>
                </a:solidFill>
              </a:rPr>
              <a:t>Zebra crossings at the IBIS roundabout</a:t>
            </a:r>
          </a:p>
          <a:p>
            <a:r>
              <a:rPr lang="en-IE" sz="2400" dirty="0">
                <a:solidFill>
                  <a:srgbClr val="000000"/>
                </a:solidFill>
              </a:rPr>
              <a:t>Yellow boxes on the SIAC roundabout</a:t>
            </a:r>
          </a:p>
          <a:p>
            <a:r>
              <a:rPr lang="en-IE" sz="2400" dirty="0">
                <a:solidFill>
                  <a:srgbClr val="000000"/>
                </a:solidFill>
              </a:rPr>
              <a:t>Traffic lights on SIAC roundabout</a:t>
            </a:r>
          </a:p>
          <a:p>
            <a:r>
              <a:rPr lang="en-IE" sz="2400" dirty="0">
                <a:solidFill>
                  <a:srgbClr val="000000"/>
                </a:solidFill>
              </a:rPr>
              <a:t>Two lane entry on Woodford Hill</a:t>
            </a:r>
          </a:p>
        </p:txBody>
      </p:sp>
      <p:pic>
        <p:nvPicPr>
          <p:cNvPr id="6" name="Picture 5" descr="A picture containing knife&#10;&#10;Description automatically generated">
            <a:extLst>
              <a:ext uri="{FF2B5EF4-FFF2-40B4-BE49-F238E27FC236}">
                <a16:creationId xmlns:a16="http://schemas.microsoft.com/office/drawing/2014/main" id="{7080EC1D-5B3C-4593-9481-E4C6D4FD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443" y="100083"/>
            <a:ext cx="1832811" cy="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87FFFC-9B72-4081-9EEE-573F2F562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4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15A3F-2DB1-44D0-8142-5C0F34BF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45810"/>
            <a:ext cx="9144000" cy="29119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IE" sz="5400" b="1" dirty="0"/>
              <a:t>South Dublin County Council</a:t>
            </a:r>
            <a:br>
              <a:rPr lang="en-IE" sz="5400" dirty="0"/>
            </a:br>
            <a:r>
              <a:rPr lang="en-IE" sz="5400" dirty="0"/>
              <a:t>Monastery Road Walking and Cycling Scheme</a:t>
            </a:r>
            <a:br>
              <a:rPr lang="en-IE" sz="5400" dirty="0"/>
            </a:br>
            <a:endParaRPr lang="en-US" sz="5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7C7A0FE-13A2-4D12-86E8-2BB104A7A0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968"/>
          <a:stretch/>
        </p:blipFill>
        <p:spPr bwMode="auto">
          <a:xfrm>
            <a:off x="20" y="10"/>
            <a:ext cx="4043343" cy="1943090"/>
          </a:xfrm>
          <a:custGeom>
            <a:avLst/>
            <a:gdLst/>
            <a:ahLst/>
            <a:cxnLst/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 16">
            <a:extLst>
              <a:ext uri="{FF2B5EF4-FFF2-40B4-BE49-F238E27FC236}">
                <a16:creationId xmlns:a16="http://schemas.microsoft.com/office/drawing/2014/main" id="{B0BDD275-E79C-4B6F-9875-E474D59D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7752" y="0"/>
            <a:ext cx="7084249" cy="2130552"/>
          </a:xfrm>
          <a:custGeom>
            <a:avLst/>
            <a:gdLst>
              <a:gd name="connsiteX0" fmla="*/ 986725 w 7084249"/>
              <a:gd name="connsiteY0" fmla="*/ 0 h 2130552"/>
              <a:gd name="connsiteX1" fmla="*/ 7084249 w 7084249"/>
              <a:gd name="connsiteY1" fmla="*/ 0 h 2130552"/>
              <a:gd name="connsiteX2" fmla="*/ 7084249 w 7084249"/>
              <a:gd name="connsiteY2" fmla="*/ 2130552 h 2130552"/>
              <a:gd name="connsiteX3" fmla="*/ 0 w 7084249"/>
              <a:gd name="connsiteY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249" h="2130552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FE24BB0-6C00-4CD0-B19A-F4151302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3319"/>
            <a:ext cx="5925190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045D7A58-411F-4E92-A78E-A6FEB1890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1728"/>
            <a:ext cx="7112212" cy="2176272"/>
          </a:xfrm>
          <a:custGeom>
            <a:avLst/>
            <a:gdLst>
              <a:gd name="connsiteX0" fmla="*/ 0 w 7112212"/>
              <a:gd name="connsiteY0" fmla="*/ 0 h 2176272"/>
              <a:gd name="connsiteX1" fmla="*/ 7112212 w 7112212"/>
              <a:gd name="connsiteY1" fmla="*/ 0 h 2176272"/>
              <a:gd name="connsiteX2" fmla="*/ 6104313 w 7112212"/>
              <a:gd name="connsiteY2" fmla="*/ 2176272 h 2176272"/>
              <a:gd name="connsiteX3" fmla="*/ 0 w 7112212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212" h="217627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4F2BB8-62EE-46C0-9AF1-D46063F09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A41A0-34E2-4733-B820-F80D5C83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IE" dirty="0"/>
              <a:t>Cycle South Dublin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4569-258E-4BC5-AB06-EFF4C3FDE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E" sz="1400" dirty="0"/>
              <a:t>South Dublin County Council is committed to providing robust walking and cycling infrastructure within our County</a:t>
            </a:r>
          </a:p>
          <a:p>
            <a:pPr marL="0" indent="0">
              <a:buNone/>
            </a:pPr>
            <a:endParaRPr lang="en-IE" sz="1400" dirty="0"/>
          </a:p>
          <a:p>
            <a:pPr marL="0" indent="0">
              <a:buNone/>
            </a:pPr>
            <a:r>
              <a:rPr lang="en-IE" sz="1400" dirty="0"/>
              <a:t>The Council is preparing an ambitious programme of walking and cycling projects across the County to be agreed by Council in the autumn and delivered over the coming 5years </a:t>
            </a:r>
          </a:p>
          <a:p>
            <a:pPr marL="0" indent="0">
              <a:buNone/>
            </a:pPr>
            <a:endParaRPr lang="en-IE" sz="1400" dirty="0"/>
          </a:p>
          <a:p>
            <a:pPr marL="0" indent="0">
              <a:buNone/>
            </a:pPr>
            <a:r>
              <a:rPr lang="en-IE" sz="1400" dirty="0"/>
              <a:t>The Council wants to provide highest quality walking and cycling infrastructure to ensure people can use sustainable modes of transport but this will take time to delivery</a:t>
            </a:r>
          </a:p>
          <a:p>
            <a:endParaRPr lang="en-IE" sz="14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42105A3-139B-44C5-BDC6-9F915076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3771" y="3635474"/>
            <a:ext cx="2477018" cy="100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463408-6E39-4B6F-8653-94CAD971D015}"/>
              </a:ext>
            </a:extLst>
          </p:cNvPr>
          <p:cNvPicPr/>
          <p:nvPr/>
        </p:nvPicPr>
        <p:blipFill rotWithShape="1">
          <a:blip r:embed="rId5"/>
          <a:srcRect l="6242" t="27399" r="55135" b="28541"/>
          <a:stretch/>
        </p:blipFill>
        <p:spPr bwMode="auto">
          <a:xfrm>
            <a:off x="9037551" y="601050"/>
            <a:ext cx="2405715" cy="177430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DDCFF4A-A69A-43DB-88C6-15D147317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2150" y="5283691"/>
            <a:ext cx="2407535" cy="97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258EDA-CCBC-406E-887E-691FA808693B}"/>
              </a:ext>
            </a:extLst>
          </p:cNvPr>
          <p:cNvPicPr/>
          <p:nvPr/>
        </p:nvPicPr>
        <p:blipFill rotWithShape="1">
          <a:blip r:embed="rId6"/>
          <a:srcRect l="11799" t="19509" r="41668" b="27881"/>
          <a:stretch/>
        </p:blipFill>
        <p:spPr bwMode="auto">
          <a:xfrm>
            <a:off x="9408768" y="4921016"/>
            <a:ext cx="2667000" cy="1695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A53407-E27A-4108-A22D-E85409600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2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9019C-FCD3-438D-885D-13BDBC747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IE" dirty="0"/>
              <a:t>   Why choose Monastery Road?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40C64-FCD2-4543-8BD4-760935FF1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r>
              <a:rPr lang="en-IE" sz="2000" dirty="0"/>
              <a:t>Main link route to Luas Red Cow stop</a:t>
            </a:r>
          </a:p>
          <a:p>
            <a:r>
              <a:rPr lang="en-IE" sz="2000" dirty="0"/>
              <a:t>Bus route </a:t>
            </a:r>
          </a:p>
          <a:p>
            <a:r>
              <a:rPr lang="en-IE" sz="2000" dirty="0"/>
              <a:t>Access road to Clondalkin Village and Heritage Sites</a:t>
            </a:r>
          </a:p>
          <a:p>
            <a:r>
              <a:rPr lang="en-IE" sz="2000" dirty="0"/>
              <a:t>Main link route to Schools</a:t>
            </a:r>
          </a:p>
          <a:p>
            <a:r>
              <a:rPr lang="en-IE" sz="2000" dirty="0"/>
              <a:t>Inadequate infrastructure for pedestrians and cyclists </a:t>
            </a:r>
          </a:p>
          <a:p>
            <a:r>
              <a:rPr lang="en-IE" sz="2000" dirty="0"/>
              <a:t>Wide carriageways  </a:t>
            </a:r>
          </a:p>
          <a:p>
            <a:r>
              <a:rPr lang="en-IE" sz="2000" dirty="0"/>
              <a:t>Wide entrance roads into housing estates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8A7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89E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4DA7A0-507F-4128-80D2-17E4CCF2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4967" y="2997636"/>
            <a:ext cx="1821037" cy="73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A66066-DDD7-4B98-A893-F5B9A4CFF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D2D9-A824-4119-9DF7-E4C2C0B79F5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IE" dirty="0"/>
              <a:t>	Monastery Road Walking and Cycling Scheme Extents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58B62-7D90-480D-84DD-95B59E7D1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6BF93-BB30-4828-BF61-BC9A79B725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19" r="3555" b="16049"/>
          <a:stretch/>
        </p:blipFill>
        <p:spPr>
          <a:xfrm>
            <a:off x="1090613" y="2095527"/>
            <a:ext cx="9472612" cy="359107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B6181C-9345-4601-B23E-121AC8ADE7FA}"/>
              </a:ext>
            </a:extLst>
          </p:cNvPr>
          <p:cNvSpPr/>
          <p:nvPr/>
        </p:nvSpPr>
        <p:spPr>
          <a:xfrm>
            <a:off x="1337228" y="2240857"/>
            <a:ext cx="7872413" cy="3300413"/>
          </a:xfrm>
          <a:custGeom>
            <a:avLst/>
            <a:gdLst>
              <a:gd name="connsiteX0" fmla="*/ 0 w 7872413"/>
              <a:gd name="connsiteY0" fmla="*/ 100013 h 3300413"/>
              <a:gd name="connsiteX1" fmla="*/ 57150 w 7872413"/>
              <a:gd name="connsiteY1" fmla="*/ 871538 h 3300413"/>
              <a:gd name="connsiteX2" fmla="*/ 728663 w 7872413"/>
              <a:gd name="connsiteY2" fmla="*/ 557213 h 3300413"/>
              <a:gd name="connsiteX3" fmla="*/ 2728913 w 7872413"/>
              <a:gd name="connsiteY3" fmla="*/ 1185863 h 3300413"/>
              <a:gd name="connsiteX4" fmla="*/ 4129088 w 7872413"/>
              <a:gd name="connsiteY4" fmla="*/ 1485900 h 3300413"/>
              <a:gd name="connsiteX5" fmla="*/ 5300663 w 7872413"/>
              <a:gd name="connsiteY5" fmla="*/ 1585913 h 3300413"/>
              <a:gd name="connsiteX6" fmla="*/ 5715000 w 7872413"/>
              <a:gd name="connsiteY6" fmla="*/ 1814513 h 3300413"/>
              <a:gd name="connsiteX7" fmla="*/ 6286500 w 7872413"/>
              <a:gd name="connsiteY7" fmla="*/ 2014538 h 3300413"/>
              <a:gd name="connsiteX8" fmla="*/ 6943725 w 7872413"/>
              <a:gd name="connsiteY8" fmla="*/ 2228850 h 3300413"/>
              <a:gd name="connsiteX9" fmla="*/ 7372350 w 7872413"/>
              <a:gd name="connsiteY9" fmla="*/ 3157538 h 3300413"/>
              <a:gd name="connsiteX10" fmla="*/ 7829550 w 7872413"/>
              <a:gd name="connsiteY10" fmla="*/ 3300413 h 3300413"/>
              <a:gd name="connsiteX11" fmla="*/ 7872413 w 7872413"/>
              <a:gd name="connsiteY11" fmla="*/ 2843213 h 3300413"/>
              <a:gd name="connsiteX12" fmla="*/ 7672388 w 7872413"/>
              <a:gd name="connsiteY12" fmla="*/ 2757488 h 3300413"/>
              <a:gd name="connsiteX13" fmla="*/ 7229475 w 7872413"/>
              <a:gd name="connsiteY13" fmla="*/ 1843088 h 3300413"/>
              <a:gd name="connsiteX14" fmla="*/ 6315075 w 7872413"/>
              <a:gd name="connsiteY14" fmla="*/ 1671638 h 3300413"/>
              <a:gd name="connsiteX15" fmla="*/ 5600700 w 7872413"/>
              <a:gd name="connsiteY15" fmla="*/ 1014413 h 3300413"/>
              <a:gd name="connsiteX16" fmla="*/ 5157788 w 7872413"/>
              <a:gd name="connsiteY16" fmla="*/ 1157288 h 3300413"/>
              <a:gd name="connsiteX17" fmla="*/ 3943350 w 7872413"/>
              <a:gd name="connsiteY17" fmla="*/ 900113 h 3300413"/>
              <a:gd name="connsiteX18" fmla="*/ 2757488 w 7872413"/>
              <a:gd name="connsiteY18" fmla="*/ 671513 h 3300413"/>
              <a:gd name="connsiteX19" fmla="*/ 657225 w 7872413"/>
              <a:gd name="connsiteY19" fmla="*/ 0 h 3300413"/>
              <a:gd name="connsiteX20" fmla="*/ 0 w 7872413"/>
              <a:gd name="connsiteY20" fmla="*/ 100013 h 330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72413" h="3300413">
                <a:moveTo>
                  <a:pt x="0" y="100013"/>
                </a:moveTo>
                <a:lnTo>
                  <a:pt x="57150" y="871538"/>
                </a:lnTo>
                <a:lnTo>
                  <a:pt x="728663" y="557213"/>
                </a:lnTo>
                <a:lnTo>
                  <a:pt x="2728913" y="1185863"/>
                </a:lnTo>
                <a:lnTo>
                  <a:pt x="4129088" y="1485900"/>
                </a:lnTo>
                <a:lnTo>
                  <a:pt x="5300663" y="1585913"/>
                </a:lnTo>
                <a:lnTo>
                  <a:pt x="5715000" y="1814513"/>
                </a:lnTo>
                <a:lnTo>
                  <a:pt x="6286500" y="2014538"/>
                </a:lnTo>
                <a:lnTo>
                  <a:pt x="6943725" y="2228850"/>
                </a:lnTo>
                <a:lnTo>
                  <a:pt x="7372350" y="3157538"/>
                </a:lnTo>
                <a:lnTo>
                  <a:pt x="7829550" y="3300413"/>
                </a:lnTo>
                <a:lnTo>
                  <a:pt x="7872413" y="2843213"/>
                </a:lnTo>
                <a:lnTo>
                  <a:pt x="7672388" y="2757488"/>
                </a:lnTo>
                <a:lnTo>
                  <a:pt x="7229475" y="1843088"/>
                </a:lnTo>
                <a:lnTo>
                  <a:pt x="6315075" y="1671638"/>
                </a:lnTo>
                <a:lnTo>
                  <a:pt x="5600700" y="1014413"/>
                </a:lnTo>
                <a:lnTo>
                  <a:pt x="5157788" y="1157288"/>
                </a:lnTo>
                <a:lnTo>
                  <a:pt x="3943350" y="900113"/>
                </a:lnTo>
                <a:lnTo>
                  <a:pt x="2757488" y="671513"/>
                </a:lnTo>
                <a:lnTo>
                  <a:pt x="657225" y="0"/>
                </a:lnTo>
                <a:lnTo>
                  <a:pt x="0" y="100013"/>
                </a:ln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2B36AC-CDE2-49DD-9650-CFB15745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08" y="120574"/>
            <a:ext cx="2107009" cy="105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ADA859-05D4-49ED-B985-0323C579D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7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B92B-21BA-41AA-8967-5D8D1422E58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IE" dirty="0"/>
              <a:t>Monastery Road Scheme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AA414-BD3F-43C6-BAF5-235C1CD87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280853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effectLst/>
                <a:ea typeface="Times New Roman" panose="02020603050405020304" pitchFamily="18" charset="0"/>
              </a:rPr>
              <a:t>Renewal and widening of paths</a:t>
            </a:r>
            <a:endParaRPr lang="en-IE" sz="2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effectLst/>
                <a:ea typeface="Times New Roman" panose="02020603050405020304" pitchFamily="18" charset="0"/>
              </a:rPr>
              <a:t>Reconfiguration of the SIAC roundabout</a:t>
            </a:r>
            <a:endParaRPr lang="en-IE" sz="2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effectLst/>
                <a:ea typeface="Times New Roman" panose="02020603050405020304" pitchFamily="18" charset="0"/>
              </a:rPr>
              <a:t>Provision of two signalised pedestrian crossings, one at SIAC roundabout on the Woodford arm and the other one on Bow bridge (L1019) south of the Ibis roundabout</a:t>
            </a:r>
            <a:endParaRPr lang="en-IE" sz="2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effectLst/>
                <a:ea typeface="Times New Roman" panose="02020603050405020304" pitchFamily="18" charset="0"/>
              </a:rPr>
              <a:t>Junction treatment works at Monastery Gate Entrance</a:t>
            </a:r>
            <a:endParaRPr lang="en-IE" sz="2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effectLst/>
                <a:ea typeface="Times New Roman" panose="02020603050405020304" pitchFamily="18" charset="0"/>
              </a:rPr>
              <a:t>Tree planting and landscaping</a:t>
            </a:r>
            <a:endParaRPr lang="en-IE" sz="2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effectLst/>
                <a:ea typeface="Times New Roman" panose="02020603050405020304" pitchFamily="18" charset="0"/>
              </a:rPr>
              <a:t>Provision of staircase down the eastern embankment south of Bow bridge </a:t>
            </a:r>
            <a:r>
              <a:rPr lang="en-IE" sz="2300" dirty="0">
                <a:effectLst/>
                <a:ea typeface="Times New Roman" panose="02020603050405020304" pitchFamily="18" charset="0"/>
              </a:rPr>
              <a:t>to access the </a:t>
            </a:r>
            <a:r>
              <a:rPr lang="en-IE" sz="2300" dirty="0">
                <a:ea typeface="Times New Roman" panose="02020603050405020304" pitchFamily="18" charset="0"/>
              </a:rPr>
              <a:t>L</a:t>
            </a:r>
            <a:r>
              <a:rPr lang="en-IE" sz="2300" dirty="0">
                <a:effectLst/>
                <a:ea typeface="Times New Roman" panose="02020603050405020304" pitchFamily="18" charset="0"/>
              </a:rPr>
              <a:t>uas stop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effectLst/>
                <a:ea typeface="Times New Roman" panose="02020603050405020304" pitchFamily="18" charset="0"/>
              </a:rPr>
              <a:t>Undergrounding of unsightly ESB cables at SIAC roundabout </a:t>
            </a:r>
            <a:endParaRPr lang="en-IE" sz="23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300" dirty="0">
                <a:effectLst/>
                <a:ea typeface="Times New Roman" panose="02020603050405020304" pitchFamily="18" charset="0"/>
              </a:rPr>
              <a:t>The layout of the works is being constructed in line with the drawings presented at the Clondalkin Area Committee Meeting and Public Consultation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sz="2300" dirty="0">
                <a:effectLst/>
                <a:ea typeface="Times New Roman" panose="02020603050405020304" pitchFamily="18" charset="0"/>
              </a:rPr>
              <a:t>Installation of heritage art 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n-IE" sz="2300" dirty="0">
                <a:effectLst/>
                <a:ea typeface="Times New Roman" panose="02020603050405020304" pitchFamily="18" charset="0"/>
              </a:rPr>
              <a:t>Improved confidence of pedestrians and cyclists to access amenities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n-IE" sz="2300" dirty="0">
                <a:ea typeface="Calibri" panose="020F0502020204030204" pitchFamily="34" charset="0"/>
              </a:rPr>
              <a:t>Reduction in the speed of vehicles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n-IE" sz="2300" dirty="0">
                <a:effectLst/>
                <a:ea typeface="Calibri" panose="020F0502020204030204" pitchFamily="34" charset="0"/>
              </a:rPr>
              <a:t>Improved predictability of vehicles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IE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C44A2-52FC-4BCC-92F3-FBDD52CD3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B3136-BCEB-4A89-9CCB-399445B28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08" y="120574"/>
            <a:ext cx="2107009" cy="105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125B1-71C0-4BA9-A968-09283DCEBA90}"/>
              </a:ext>
            </a:extLst>
          </p:cNvPr>
          <p:cNvPicPr/>
          <p:nvPr/>
        </p:nvPicPr>
        <p:blipFill rotWithShape="1">
          <a:blip r:embed="rId5"/>
          <a:srcRect l="433" t="22981" r="72024" b="12059"/>
          <a:stretch/>
        </p:blipFill>
        <p:spPr bwMode="auto">
          <a:xfrm>
            <a:off x="991120" y="2209593"/>
            <a:ext cx="3629571" cy="4350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CED69E-27A6-4BAF-8335-CE3822126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611D-E835-449B-AD5A-BF0CCED9859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br>
              <a:rPr lang="en-IE" dirty="0"/>
            </a:br>
            <a:r>
              <a:rPr lang="en-IE" dirty="0"/>
              <a:t>Monastery Road Woodford Hill Roundabout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1DD7C8-E17F-48E3-BDFC-462F5A0CA3E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/>
          <a:srcRect l="30697" t="25792" r="16799" b="10231"/>
          <a:stretch/>
        </p:blipFill>
        <p:spPr bwMode="auto">
          <a:xfrm>
            <a:off x="6096000" y="1981587"/>
            <a:ext cx="5214936" cy="434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6CCA03-2B7C-4171-848F-505D792AB464}"/>
              </a:ext>
            </a:extLst>
          </p:cNvPr>
          <p:cNvSpPr txBox="1"/>
          <p:nvPr/>
        </p:nvSpPr>
        <p:spPr>
          <a:xfrm>
            <a:off x="629273" y="2168128"/>
            <a:ext cx="521493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Also known as the SIAC Roundabout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Substandard informal crossing facility on </a:t>
            </a:r>
          </a:p>
          <a:p>
            <a:r>
              <a:rPr lang="en-IE" dirty="0"/>
              <a:t>     Woodford Hill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Wide carriageways leading to unpredictable speeds entering and exiting the roundabout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Unfunctional roundabout; no requirement to slow down when going straight 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Unpredictability of speeds, poor sight lines, informal crossing point deters pedestrians and cyclists from using such 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1598F2A-6E18-42F8-8B29-2CE1839F9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5" y="69596"/>
            <a:ext cx="1867419" cy="100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61E29-332D-4A4D-B468-3149AEECF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7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E687A-0D28-4FC0-8A54-789C63BCC399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E" dirty="0"/>
              <a:t>		</a:t>
            </a:r>
            <a:r>
              <a:rPr lang="en-IE" b="1" dirty="0"/>
              <a:t>Proposed New Roundabout</a:t>
            </a:r>
            <a:r>
              <a:rPr lang="en-IE" dirty="0"/>
              <a:t>	</a:t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2951D-FAE2-443F-A9FC-2B499FE10B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/>
              <a:t>Aerial pic of FULL scheme</a:t>
            </a:r>
            <a:endParaRPr lang="en-I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74A50-BC60-4F9E-A442-857A058BB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72375" y="1705769"/>
            <a:ext cx="3781425" cy="4591050"/>
          </a:xfrm>
        </p:spPr>
        <p:txBody>
          <a:bodyPr/>
          <a:lstStyle/>
          <a:p>
            <a:r>
              <a:rPr lang="en-IE" dirty="0"/>
              <a:t>Raised Signalised Crossing</a:t>
            </a:r>
          </a:p>
          <a:p>
            <a:r>
              <a:rPr lang="en-IE" dirty="0"/>
              <a:t>One lane entry and exit</a:t>
            </a:r>
          </a:p>
          <a:p>
            <a:r>
              <a:rPr lang="en-IE" dirty="0"/>
              <a:t>Larger central island with overrun area</a:t>
            </a:r>
          </a:p>
          <a:p>
            <a:r>
              <a:rPr lang="en-IE" dirty="0"/>
              <a:t>Predictable speeds</a:t>
            </a:r>
          </a:p>
          <a:p>
            <a:r>
              <a:rPr lang="en-IE" dirty="0"/>
              <a:t>Confidence in safety for vulnerable road users</a:t>
            </a:r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529BF-8415-4062-AFCA-568B913A7EB4}"/>
              </a:ext>
            </a:extLst>
          </p:cNvPr>
          <p:cNvPicPr/>
          <p:nvPr/>
        </p:nvPicPr>
        <p:blipFill rotWithShape="1">
          <a:blip r:embed="rId4"/>
          <a:srcRect l="9971" t="16551" r="27709" b="4237"/>
          <a:stretch/>
        </p:blipFill>
        <p:spPr bwMode="auto">
          <a:xfrm>
            <a:off x="271463" y="1440657"/>
            <a:ext cx="7015162" cy="5121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7C7CCC-08FF-4A5C-AFDE-D63E142EE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5" y="69596"/>
            <a:ext cx="1832811" cy="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ADD5EB-5B12-400F-B174-3E49A5E9F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8D6EE-F766-4478-AE67-7693F8EC1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IE" sz="4000">
                <a:solidFill>
                  <a:srgbClr val="FFFFFF"/>
                </a:solidFill>
              </a:rPr>
              <a:t>Traffic Counts and Drone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0C716-F64E-4D00-AB4F-980F9F4B3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b="1" dirty="0"/>
              <a:t>Wednesday 15</a:t>
            </a:r>
            <a:r>
              <a:rPr lang="en-IE" sz="2000" b="1" baseline="30000" dirty="0"/>
              <a:t>th</a:t>
            </a:r>
            <a:r>
              <a:rPr lang="en-IE" sz="2000" b="1" dirty="0"/>
              <a:t> May 2019</a:t>
            </a:r>
          </a:p>
          <a:p>
            <a:r>
              <a:rPr lang="en-IE" sz="2000" dirty="0"/>
              <a:t>Junction Turning Counts from 07.00 to 19.00</a:t>
            </a:r>
          </a:p>
          <a:p>
            <a:r>
              <a:rPr lang="en-IE" sz="2000" dirty="0"/>
              <a:t>Queue Length Observations from 07.00 to 19.00</a:t>
            </a:r>
          </a:p>
          <a:p>
            <a:r>
              <a:rPr lang="en-IE" sz="2000" dirty="0"/>
              <a:t>Pedestrian Counts</a:t>
            </a:r>
          </a:p>
          <a:p>
            <a:r>
              <a:rPr lang="en-IE" sz="2000" dirty="0"/>
              <a:t>Bus Stop Surveys</a:t>
            </a:r>
          </a:p>
          <a:p>
            <a:r>
              <a:rPr lang="en-IE" sz="2000" dirty="0"/>
              <a:t>Bus Journey Time Surveys </a:t>
            </a:r>
          </a:p>
          <a:p>
            <a:r>
              <a:rPr lang="en-IE" sz="2000" dirty="0"/>
              <a:t>Automatic Traffic Counts 00.00 to 24.00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6CD0E-6BE5-4B61-8D2F-5A03B596B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b="1" dirty="0"/>
              <a:t>Thursday 14</a:t>
            </a:r>
            <a:r>
              <a:rPr lang="en-IE" sz="2000" b="1" baseline="30000" dirty="0"/>
              <a:t>th</a:t>
            </a:r>
            <a:r>
              <a:rPr lang="en-IE" sz="2000" b="1" dirty="0"/>
              <a:t> November 2019</a:t>
            </a:r>
          </a:p>
          <a:p>
            <a:r>
              <a:rPr lang="en-IE" sz="2000" dirty="0"/>
              <a:t>Drone footage was taken from 07.45 to 09.20</a:t>
            </a:r>
          </a:p>
          <a:p>
            <a:r>
              <a:rPr lang="en-IE" sz="2000" dirty="0"/>
              <a:t>New roundabout layout marked on road</a:t>
            </a:r>
          </a:p>
          <a:p>
            <a:r>
              <a:rPr lang="en-IE" sz="2000" dirty="0"/>
              <a:t>SIAC vehicles; large heavy goods vehicles, used to traverse existing roundabout with new markings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5992A-B3C4-46B4-B377-29C29D0B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5" y="69596"/>
            <a:ext cx="1832811" cy="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4CA1C4-27B1-4CC5-993B-115D94EE6D23}"/>
              </a:ext>
            </a:extLst>
          </p:cNvPr>
          <p:cNvPicPr/>
          <p:nvPr/>
        </p:nvPicPr>
        <p:blipFill rotWithShape="1">
          <a:blip r:embed="rId5"/>
          <a:srcRect l="41713" t="35470" r="43331" b="27880"/>
          <a:stretch/>
        </p:blipFill>
        <p:spPr bwMode="auto">
          <a:xfrm>
            <a:off x="6702179" y="4782875"/>
            <a:ext cx="1266825" cy="1744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22113A-250E-44EE-BE17-057F93CFB19D}"/>
              </a:ext>
            </a:extLst>
          </p:cNvPr>
          <p:cNvPicPr/>
          <p:nvPr/>
        </p:nvPicPr>
        <p:blipFill rotWithShape="1">
          <a:blip r:embed="rId6"/>
          <a:srcRect l="22768" t="44926" r="64436" b="36453"/>
          <a:stretch/>
        </p:blipFill>
        <p:spPr bwMode="auto">
          <a:xfrm>
            <a:off x="10129462" y="5269919"/>
            <a:ext cx="1238250" cy="1012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21F904-0128-41B8-8AB7-2BC461FF2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874</Words>
  <Application>Microsoft Office PowerPoint</Application>
  <PresentationFormat>Widescreen</PresentationFormat>
  <Paragraphs>165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Times New Roman</vt:lpstr>
      <vt:lpstr>Office Theme</vt:lpstr>
      <vt:lpstr> South Dublin County Council     Audio is provided on each slide.  To listen hover the cursor over the speaker symbol in the centre of each slide, a bar will appear, click on the triangle to play the narrative.</vt:lpstr>
      <vt:lpstr>South Dublin County Council Monastery Road Walking and Cycling Scheme </vt:lpstr>
      <vt:lpstr>Cycle South Dublin </vt:lpstr>
      <vt:lpstr>   Why choose Monastery Road?</vt:lpstr>
      <vt:lpstr> Monastery Road Walking and Cycling Scheme Extents</vt:lpstr>
      <vt:lpstr>Monastery Road Scheme </vt:lpstr>
      <vt:lpstr> Monastery Road Woodford Hill Roundabout</vt:lpstr>
      <vt:lpstr>  Proposed New Roundabout  </vt:lpstr>
      <vt:lpstr>Traffic Counts and Drone Surveys</vt:lpstr>
      <vt:lpstr>      Traffic Queuing and Bus Counts 15.05.2019</vt:lpstr>
      <vt:lpstr>Addressing Technical Concerns of Citizens</vt:lpstr>
      <vt:lpstr>Statutory Process </vt:lpstr>
      <vt:lpstr>    Leaflet Drops and Vehicle Messaging Signs </vt:lpstr>
      <vt:lpstr>Amendments under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Dublin County Council</dc:title>
  <dc:creator>Jennifer McGrath</dc:creator>
  <cp:lastModifiedBy>Jennifer McGrath</cp:lastModifiedBy>
  <cp:revision>16</cp:revision>
  <dcterms:created xsi:type="dcterms:W3CDTF">2020-07-13T12:37:21Z</dcterms:created>
  <dcterms:modified xsi:type="dcterms:W3CDTF">2020-07-14T17:42:42Z</dcterms:modified>
</cp:coreProperties>
</file>